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2" r:id="rId26"/>
    <p:sldId id="283" r:id="rId27"/>
    <p:sldId id="284" r:id="rId28"/>
    <p:sldId id="279" r:id="rId29"/>
    <p:sldId id="280"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33"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7"/>
    <p:restoredTop sz="94654"/>
  </p:normalViewPr>
  <p:slideViewPr>
    <p:cSldViewPr snapToGrid="0">
      <p:cViewPr varScale="1">
        <p:scale>
          <a:sx n="63" d="100"/>
          <a:sy n="63" d="100"/>
        </p:scale>
        <p:origin x="184"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ACDFB-5D8F-6A41-810F-45B1577376E7}"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36AB1-1FB8-444F-B7C5-D32F973C4B74}" type="slidenum">
              <a:rPr lang="en-US" smtClean="0"/>
              <a:t>‹#›</a:t>
            </a:fld>
            <a:endParaRPr lang="en-US"/>
          </a:p>
        </p:txBody>
      </p:sp>
    </p:spTree>
    <p:extLst>
      <p:ext uri="{BB962C8B-B14F-4D97-AF65-F5344CB8AC3E}">
        <p14:creationId xmlns:p14="http://schemas.microsoft.com/office/powerpoint/2010/main" val="292052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36AB1-1FB8-444F-B7C5-D32F973C4B74}" type="slidenum">
              <a:rPr lang="en-US" smtClean="0"/>
              <a:t>25</a:t>
            </a:fld>
            <a:endParaRPr lang="en-US"/>
          </a:p>
        </p:txBody>
      </p:sp>
    </p:spTree>
    <p:extLst>
      <p:ext uri="{BB962C8B-B14F-4D97-AF65-F5344CB8AC3E}">
        <p14:creationId xmlns:p14="http://schemas.microsoft.com/office/powerpoint/2010/main" val="198555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C2F1-420D-6761-2334-390D9E2BF03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D35C3AA-F484-F602-F6D2-7977CE29A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357755-C644-86A0-3756-FCAE9CBA13DC}"/>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5" name="Footer Placeholder 4">
            <a:extLst>
              <a:ext uri="{FF2B5EF4-FFF2-40B4-BE49-F238E27FC236}">
                <a16:creationId xmlns:a16="http://schemas.microsoft.com/office/drawing/2014/main" id="{5FBF16E5-786D-3377-3E03-E5B9E7A9A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B0432-DAD0-1319-A191-24D89E7FB4AE}"/>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235019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16FD-B415-EC18-D54E-550D40B9C03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C13B6F-37F5-94BE-69C5-1954023C1B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4B5488-146F-CFB9-3B80-3AE6366CE7E6}"/>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5" name="Footer Placeholder 4">
            <a:extLst>
              <a:ext uri="{FF2B5EF4-FFF2-40B4-BE49-F238E27FC236}">
                <a16:creationId xmlns:a16="http://schemas.microsoft.com/office/drawing/2014/main" id="{54425149-6EB2-AEDC-62CB-90FCE5AAA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ED4A4-17DD-978E-61D0-02E2CA13F374}"/>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109997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F14037-324A-76D7-BE00-026248FF189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97A392-5584-8236-3064-CCAA8EB382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E01324-9E24-A8C9-4A4D-D503D8804AE5}"/>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5" name="Footer Placeholder 4">
            <a:extLst>
              <a:ext uri="{FF2B5EF4-FFF2-40B4-BE49-F238E27FC236}">
                <a16:creationId xmlns:a16="http://schemas.microsoft.com/office/drawing/2014/main" id="{EB3A5A64-BEBE-6C4A-4598-586EA8DDB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2A848-32A0-DA0D-0815-E9204120E0BB}"/>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286508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B6AE-5892-E51E-BC5B-26963EF31A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3047FC-1E3F-D02D-B9DA-968AD275D11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4D3FA7-6F14-5B31-5669-B79148EC2615}"/>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5" name="Footer Placeholder 4">
            <a:extLst>
              <a:ext uri="{FF2B5EF4-FFF2-40B4-BE49-F238E27FC236}">
                <a16:creationId xmlns:a16="http://schemas.microsoft.com/office/drawing/2014/main" id="{84D8CE52-8A94-046A-15D7-7B41A82AE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BD710-1657-3D31-9F79-071CB5ECC016}"/>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428587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8C45-A2D4-B14E-0342-76C6732580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40709B2-506E-3510-913A-1068D5E174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84B380-2369-E5F0-520E-00F7CACA1BAD}"/>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5" name="Footer Placeholder 4">
            <a:extLst>
              <a:ext uri="{FF2B5EF4-FFF2-40B4-BE49-F238E27FC236}">
                <a16:creationId xmlns:a16="http://schemas.microsoft.com/office/drawing/2014/main" id="{BAB520C2-C9C4-0579-30C0-037EE124E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5A33E-5414-B142-4AD9-797D872D3AD3}"/>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11814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C356-6505-6B7A-A850-0FEC8C769B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14AB59-56DE-19E6-98CD-92FD998D4C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A4CCC20-0667-F552-7BAA-348C028C9D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38D7C0-2F50-FEDA-9C42-2494672FB3CC}"/>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6" name="Footer Placeholder 5">
            <a:extLst>
              <a:ext uri="{FF2B5EF4-FFF2-40B4-BE49-F238E27FC236}">
                <a16:creationId xmlns:a16="http://schemas.microsoft.com/office/drawing/2014/main" id="{3D883B3C-8E2F-0F36-D32B-6ABE9BC0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92FE3A-AAD3-E8E7-CE76-8B71407C6616}"/>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396623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65CB-F9D6-06DC-EE1D-796136F4FD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DFAB83-1BF3-CB86-F85D-98BA3DDE2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7864D0-E5AF-19A8-780A-D18509D57F2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D6A1B9-0689-5C0A-C298-67E6EAB36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FBCD9D3-1629-7888-D1DC-659117A4E41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A29C288-5F45-9615-E033-8FB11B99C102}"/>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8" name="Footer Placeholder 7">
            <a:extLst>
              <a:ext uri="{FF2B5EF4-FFF2-40B4-BE49-F238E27FC236}">
                <a16:creationId xmlns:a16="http://schemas.microsoft.com/office/drawing/2014/main" id="{05699759-E7B1-7221-E593-4E4386BCA3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D84473-5EF5-B131-774C-163C6FD0C6D5}"/>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403404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505E-E569-DC20-E59A-B94E90CBE7F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07DE03A-73C2-F077-8273-49A82B728580}"/>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4" name="Footer Placeholder 3">
            <a:extLst>
              <a:ext uri="{FF2B5EF4-FFF2-40B4-BE49-F238E27FC236}">
                <a16:creationId xmlns:a16="http://schemas.microsoft.com/office/drawing/2014/main" id="{A0472B6A-0121-BD77-4B02-1DA9E6FA45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8973D8-2166-CF41-7174-51E2CEFBE47F}"/>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259418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34850-A5A6-94AE-4BDA-7FB25D192780}"/>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3" name="Footer Placeholder 2">
            <a:extLst>
              <a:ext uri="{FF2B5EF4-FFF2-40B4-BE49-F238E27FC236}">
                <a16:creationId xmlns:a16="http://schemas.microsoft.com/office/drawing/2014/main" id="{019DF097-0FB1-0F55-A6CB-3C04C8194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4F11C4-A7D1-78EF-7ED4-866F3A9EF6AD}"/>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1782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776F-13B3-93F3-7472-9778A208FD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6DE740-6736-6E39-25A5-AA9EFA4C9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13E642A-AEEF-D349-C7A4-47405492E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9F5FCF-B8B4-663D-C131-7511D8A74E7A}"/>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6" name="Footer Placeholder 5">
            <a:extLst>
              <a:ext uri="{FF2B5EF4-FFF2-40B4-BE49-F238E27FC236}">
                <a16:creationId xmlns:a16="http://schemas.microsoft.com/office/drawing/2014/main" id="{4D454FA1-DA5E-67C3-6743-18A2453EE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2E075-81F2-ED39-0F12-8F7BCA8EB0A8}"/>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21576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FBCB-C7D7-E412-4D02-0B2856A163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12473B2-AF98-358D-74AD-6875DF285F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C1132D-D81B-5FFD-DEA4-C740A1712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992ACA-4199-2A48-1487-CBB6773B1B46}"/>
              </a:ext>
            </a:extLst>
          </p:cNvPr>
          <p:cNvSpPr>
            <a:spLocks noGrp="1"/>
          </p:cNvSpPr>
          <p:nvPr>
            <p:ph type="dt" sz="half" idx="10"/>
          </p:nvPr>
        </p:nvSpPr>
        <p:spPr/>
        <p:txBody>
          <a:bodyPr/>
          <a:lstStyle/>
          <a:p>
            <a:fld id="{F0FE734F-9547-BA4D-B177-EBDC6D5BE0E5}" type="datetimeFigureOut">
              <a:rPr lang="en-US" smtClean="0"/>
              <a:t>1/26/23</a:t>
            </a:fld>
            <a:endParaRPr lang="en-US"/>
          </a:p>
        </p:txBody>
      </p:sp>
      <p:sp>
        <p:nvSpPr>
          <p:cNvPr id="6" name="Footer Placeholder 5">
            <a:extLst>
              <a:ext uri="{FF2B5EF4-FFF2-40B4-BE49-F238E27FC236}">
                <a16:creationId xmlns:a16="http://schemas.microsoft.com/office/drawing/2014/main" id="{9B244C03-5940-189D-1DD4-7075669463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52202-8BCE-FAEB-1533-42BFDA77E00A}"/>
              </a:ext>
            </a:extLst>
          </p:cNvPr>
          <p:cNvSpPr>
            <a:spLocks noGrp="1"/>
          </p:cNvSpPr>
          <p:nvPr>
            <p:ph type="sldNum" sz="quarter" idx="12"/>
          </p:nvPr>
        </p:nvSpPr>
        <p:spPr/>
        <p:txBody>
          <a:bodyPr/>
          <a:lstStyle/>
          <a:p>
            <a:fld id="{602C12EE-6ADF-D44B-8DF4-0027BF7F1D1F}" type="slidenum">
              <a:rPr lang="en-US" smtClean="0"/>
              <a:t>‹#›</a:t>
            </a:fld>
            <a:endParaRPr lang="en-US"/>
          </a:p>
        </p:txBody>
      </p:sp>
    </p:spTree>
    <p:extLst>
      <p:ext uri="{BB962C8B-B14F-4D97-AF65-F5344CB8AC3E}">
        <p14:creationId xmlns:p14="http://schemas.microsoft.com/office/powerpoint/2010/main" val="344628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CF4818-0FD8-C232-249C-617C450B8D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B1EEFC-0F58-8F99-C03D-42F9C7EEF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8BF9EC-C1B3-CD76-EFB1-4F168C986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E734F-9547-BA4D-B177-EBDC6D5BE0E5}" type="datetimeFigureOut">
              <a:rPr lang="en-US" smtClean="0"/>
              <a:t>1/26/23</a:t>
            </a:fld>
            <a:endParaRPr lang="en-US"/>
          </a:p>
        </p:txBody>
      </p:sp>
      <p:sp>
        <p:nvSpPr>
          <p:cNvPr id="5" name="Footer Placeholder 4">
            <a:extLst>
              <a:ext uri="{FF2B5EF4-FFF2-40B4-BE49-F238E27FC236}">
                <a16:creationId xmlns:a16="http://schemas.microsoft.com/office/drawing/2014/main" id="{041BC0AB-B7FC-848F-EEF2-CAB6F537F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26B9E3-CE48-5785-D22A-9AFC3C0C71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C12EE-6ADF-D44B-8DF4-0027BF7F1D1F}" type="slidenum">
              <a:rPr lang="en-US" smtClean="0"/>
              <a:t>‹#›</a:t>
            </a:fld>
            <a:endParaRPr lang="en-US"/>
          </a:p>
        </p:txBody>
      </p:sp>
    </p:spTree>
    <p:extLst>
      <p:ext uri="{BB962C8B-B14F-4D97-AF65-F5344CB8AC3E}">
        <p14:creationId xmlns:p14="http://schemas.microsoft.com/office/powerpoint/2010/main" val="260580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7C14-58B0-97F3-0847-2ED9F16ACD04}"/>
              </a:ext>
            </a:extLst>
          </p:cNvPr>
          <p:cNvSpPr>
            <a:spLocks noGrp="1"/>
          </p:cNvSpPr>
          <p:nvPr>
            <p:ph type="ctrTitle"/>
          </p:nvPr>
        </p:nvSpPr>
        <p:spPr/>
        <p:txBody>
          <a:bodyPr/>
          <a:lstStyle/>
          <a:p>
            <a:r>
              <a:rPr lang="en-US" dirty="0"/>
              <a:t>WEB CONTENT MANAGEMENT</a:t>
            </a:r>
          </a:p>
        </p:txBody>
      </p:sp>
      <p:sp>
        <p:nvSpPr>
          <p:cNvPr id="3" name="Subtitle 2">
            <a:extLst>
              <a:ext uri="{FF2B5EF4-FFF2-40B4-BE49-F238E27FC236}">
                <a16:creationId xmlns:a16="http://schemas.microsoft.com/office/drawing/2014/main" id="{3BE4B231-7F24-7FC8-CCB2-FF8D1B18CD61}"/>
              </a:ext>
            </a:extLst>
          </p:cNvPr>
          <p:cNvSpPr>
            <a:spLocks noGrp="1"/>
          </p:cNvSpPr>
          <p:nvPr>
            <p:ph type="subTitle" idx="1"/>
          </p:nvPr>
        </p:nvSpPr>
        <p:spPr/>
        <p:txBody>
          <a:bodyPr/>
          <a:lstStyle/>
          <a:p>
            <a:r>
              <a:rPr lang="en-US" dirty="0"/>
              <a:t>UNIT IV</a:t>
            </a:r>
          </a:p>
        </p:txBody>
      </p:sp>
    </p:spTree>
    <p:extLst>
      <p:ext uri="{BB962C8B-B14F-4D97-AF65-F5344CB8AC3E}">
        <p14:creationId xmlns:p14="http://schemas.microsoft.com/office/powerpoint/2010/main" val="49409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C0D3-F26A-EDB5-AF73-AD1C163BEEB5}"/>
              </a:ext>
            </a:extLst>
          </p:cNvPr>
          <p:cNvSpPr>
            <a:spLocks noGrp="1"/>
          </p:cNvSpPr>
          <p:nvPr>
            <p:ph type="title"/>
          </p:nvPr>
        </p:nvSpPr>
        <p:spPr/>
        <p:txBody>
          <a:bodyPr/>
          <a:lstStyle/>
          <a:p>
            <a:r>
              <a:rPr lang="en-US" dirty="0"/>
              <a:t>Increase in Productivity</a:t>
            </a:r>
          </a:p>
        </p:txBody>
      </p:sp>
      <p:sp>
        <p:nvSpPr>
          <p:cNvPr id="3" name="Content Placeholder 2">
            <a:extLst>
              <a:ext uri="{FF2B5EF4-FFF2-40B4-BE49-F238E27FC236}">
                <a16:creationId xmlns:a16="http://schemas.microsoft.com/office/drawing/2014/main" id="{B8B7C3FE-BD6F-2AD0-305C-6CFE82C31415}"/>
              </a:ext>
            </a:extLst>
          </p:cNvPr>
          <p:cNvSpPr>
            <a:spLocks noGrp="1"/>
          </p:cNvSpPr>
          <p:nvPr>
            <p:ph idx="1"/>
          </p:nvPr>
        </p:nvSpPr>
        <p:spPr/>
        <p:txBody>
          <a:bodyPr>
            <a:normAutofit/>
          </a:bodyPr>
          <a:lstStyle/>
          <a:p>
            <a:pPr algn="l" fontAlgn="base"/>
            <a:r>
              <a:rPr lang="en-IN" b="0" i="0" dirty="0">
                <a:effectLst/>
                <a:latin typeface="Lexend Deca"/>
              </a:rPr>
              <a:t>Without using a content workflow software tool, team members are left with extra work and time wasted. </a:t>
            </a:r>
          </a:p>
          <a:p>
            <a:pPr algn="l" fontAlgn="base"/>
            <a:r>
              <a:rPr lang="en-IN" b="0" i="0" dirty="0">
                <a:effectLst/>
                <a:latin typeface="Lexend Deca"/>
              </a:rPr>
              <a:t>These issues are removed with content workflow software because it is automated. </a:t>
            </a:r>
          </a:p>
          <a:p>
            <a:pPr algn="l" fontAlgn="base"/>
            <a:r>
              <a:rPr lang="en-IN" b="0" i="0" dirty="0">
                <a:effectLst/>
                <a:latin typeface="Lexend Deca"/>
              </a:rPr>
              <a:t>It eliminates sending email updates because the software sends them for you. </a:t>
            </a:r>
          </a:p>
          <a:p>
            <a:pPr algn="l" fontAlgn="base"/>
            <a:r>
              <a:rPr lang="en-IN" b="0" i="0" dirty="0">
                <a:effectLst/>
                <a:latin typeface="Lexend Deca"/>
              </a:rPr>
              <a:t>Content teams don’t have to guess the timeline of a project because the system manages it for them.</a:t>
            </a:r>
          </a:p>
          <a:p>
            <a:pPr algn="l" fontAlgn="base"/>
            <a:r>
              <a:rPr lang="en-IN" b="0" i="0" dirty="0">
                <a:effectLst/>
                <a:latin typeface="Lexend Deca"/>
              </a:rPr>
              <a:t>Everything happens quickly and efficiently.</a:t>
            </a:r>
          </a:p>
        </p:txBody>
      </p:sp>
    </p:spTree>
    <p:extLst>
      <p:ext uri="{BB962C8B-B14F-4D97-AF65-F5344CB8AC3E}">
        <p14:creationId xmlns:p14="http://schemas.microsoft.com/office/powerpoint/2010/main" val="270766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78CE-6403-1442-AE0F-1666F5822B4A}"/>
              </a:ext>
            </a:extLst>
          </p:cNvPr>
          <p:cNvSpPr>
            <a:spLocks noGrp="1"/>
          </p:cNvSpPr>
          <p:nvPr>
            <p:ph type="title"/>
          </p:nvPr>
        </p:nvSpPr>
        <p:spPr/>
        <p:txBody>
          <a:bodyPr/>
          <a:lstStyle/>
          <a:p>
            <a:r>
              <a:rPr lang="en-US" dirty="0"/>
              <a:t>Reduction in Errors</a:t>
            </a:r>
          </a:p>
        </p:txBody>
      </p:sp>
      <p:sp>
        <p:nvSpPr>
          <p:cNvPr id="3" name="Content Placeholder 2">
            <a:extLst>
              <a:ext uri="{FF2B5EF4-FFF2-40B4-BE49-F238E27FC236}">
                <a16:creationId xmlns:a16="http://schemas.microsoft.com/office/drawing/2014/main" id="{455262AC-8A17-4C2C-1B3C-D101B176FC6A}"/>
              </a:ext>
            </a:extLst>
          </p:cNvPr>
          <p:cNvSpPr>
            <a:spLocks noGrp="1"/>
          </p:cNvSpPr>
          <p:nvPr>
            <p:ph idx="1"/>
          </p:nvPr>
        </p:nvSpPr>
        <p:spPr/>
        <p:txBody>
          <a:bodyPr>
            <a:normAutofit/>
          </a:bodyPr>
          <a:lstStyle/>
          <a:p>
            <a:pPr algn="l" fontAlgn="base"/>
            <a:r>
              <a:rPr lang="en-IN" b="0" i="0" dirty="0">
                <a:effectLst/>
                <a:latin typeface="Lexend Deca"/>
              </a:rPr>
              <a:t>Nothing is perfect, and you can’t expect the same from your content workflow. </a:t>
            </a:r>
          </a:p>
          <a:p>
            <a:pPr algn="l" fontAlgn="base"/>
            <a:r>
              <a:rPr lang="en-IN" b="0" i="0" dirty="0">
                <a:effectLst/>
                <a:latin typeface="Lexend Deca"/>
              </a:rPr>
              <a:t>Even so, content workflow software helps reduce errors. It helps your team stay ahead of deadlines. </a:t>
            </a:r>
          </a:p>
          <a:p>
            <a:pPr algn="l" fontAlgn="base"/>
            <a:r>
              <a:rPr lang="en-IN" b="0" i="0" dirty="0">
                <a:effectLst/>
                <a:latin typeface="Lexend Deca"/>
              </a:rPr>
              <a:t>It allows you to identify what processes in the content workflow need adjustment. </a:t>
            </a:r>
          </a:p>
          <a:p>
            <a:pPr algn="l" fontAlgn="base"/>
            <a:r>
              <a:rPr lang="en-IN" b="0" i="0" dirty="0">
                <a:effectLst/>
                <a:latin typeface="Lexend Deca"/>
              </a:rPr>
              <a:t>Content management software gives your company the tools for improving your workflow.</a:t>
            </a:r>
          </a:p>
        </p:txBody>
      </p:sp>
    </p:spTree>
    <p:extLst>
      <p:ext uri="{BB962C8B-B14F-4D97-AF65-F5344CB8AC3E}">
        <p14:creationId xmlns:p14="http://schemas.microsoft.com/office/powerpoint/2010/main" val="341723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8CD5-24A0-7B8E-EB62-2609EAD36CE0}"/>
              </a:ext>
            </a:extLst>
          </p:cNvPr>
          <p:cNvSpPr>
            <a:spLocks noGrp="1"/>
          </p:cNvSpPr>
          <p:nvPr>
            <p:ph type="title"/>
          </p:nvPr>
        </p:nvSpPr>
        <p:spPr/>
        <p:txBody>
          <a:bodyPr/>
          <a:lstStyle/>
          <a:p>
            <a:r>
              <a:rPr lang="en-US" dirty="0"/>
              <a:t>Improvement in Workplace Collaboration</a:t>
            </a:r>
          </a:p>
        </p:txBody>
      </p:sp>
      <p:sp>
        <p:nvSpPr>
          <p:cNvPr id="3" name="Content Placeholder 2">
            <a:extLst>
              <a:ext uri="{FF2B5EF4-FFF2-40B4-BE49-F238E27FC236}">
                <a16:creationId xmlns:a16="http://schemas.microsoft.com/office/drawing/2014/main" id="{85037868-971D-A99A-4430-562ECB5B2D04}"/>
              </a:ext>
            </a:extLst>
          </p:cNvPr>
          <p:cNvSpPr>
            <a:spLocks noGrp="1"/>
          </p:cNvSpPr>
          <p:nvPr>
            <p:ph idx="1"/>
          </p:nvPr>
        </p:nvSpPr>
        <p:spPr/>
        <p:txBody>
          <a:bodyPr>
            <a:normAutofit fontScale="85000" lnSpcReduction="10000"/>
          </a:bodyPr>
          <a:lstStyle/>
          <a:p>
            <a:pPr algn="l" fontAlgn="base">
              <a:lnSpc>
                <a:spcPct val="150000"/>
              </a:lnSpc>
            </a:pPr>
            <a:r>
              <a:rPr lang="en-IN" b="0" i="0" dirty="0">
                <a:effectLst/>
                <a:latin typeface="Lexend Deca"/>
              </a:rPr>
              <a:t>Content management software improves workplace collaboration between team members and the apps and platforms they use. </a:t>
            </a:r>
          </a:p>
          <a:p>
            <a:pPr algn="l" fontAlgn="base">
              <a:lnSpc>
                <a:spcPct val="150000"/>
              </a:lnSpc>
            </a:pPr>
            <a:r>
              <a:rPr lang="en-IN" b="0" i="0" dirty="0">
                <a:effectLst/>
                <a:latin typeface="Lexend Deca"/>
              </a:rPr>
              <a:t>Executing your content strategy requires many different people who use various tools. </a:t>
            </a:r>
          </a:p>
          <a:p>
            <a:pPr algn="l" fontAlgn="base">
              <a:lnSpc>
                <a:spcPct val="150000"/>
              </a:lnSpc>
            </a:pPr>
            <a:r>
              <a:rPr lang="en-IN" b="0" i="0" dirty="0">
                <a:effectLst/>
                <a:latin typeface="Lexend Deca"/>
              </a:rPr>
              <a:t>Workflow management software allows your team to notify and update another member while the software integrates with several content management systems, email providers, messaging services, and social media platforms.</a:t>
            </a:r>
          </a:p>
        </p:txBody>
      </p:sp>
    </p:spTree>
    <p:extLst>
      <p:ext uri="{BB962C8B-B14F-4D97-AF65-F5344CB8AC3E}">
        <p14:creationId xmlns:p14="http://schemas.microsoft.com/office/powerpoint/2010/main" val="89854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3464-30D0-2C7A-CE85-A4A2E8C12F2E}"/>
              </a:ext>
            </a:extLst>
          </p:cNvPr>
          <p:cNvSpPr>
            <a:spLocks noGrp="1"/>
          </p:cNvSpPr>
          <p:nvPr>
            <p:ph type="title"/>
          </p:nvPr>
        </p:nvSpPr>
        <p:spPr/>
        <p:txBody>
          <a:bodyPr/>
          <a:lstStyle/>
          <a:p>
            <a:r>
              <a:rPr lang="en-US" dirty="0"/>
              <a:t>Content Workflow Template</a:t>
            </a:r>
          </a:p>
        </p:txBody>
      </p:sp>
      <p:sp>
        <p:nvSpPr>
          <p:cNvPr id="3" name="Content Placeholder 2">
            <a:extLst>
              <a:ext uri="{FF2B5EF4-FFF2-40B4-BE49-F238E27FC236}">
                <a16:creationId xmlns:a16="http://schemas.microsoft.com/office/drawing/2014/main" id="{ABA195DF-433A-F0B1-0109-F5DDB4AF5688}"/>
              </a:ext>
            </a:extLst>
          </p:cNvPr>
          <p:cNvSpPr>
            <a:spLocks noGrp="1"/>
          </p:cNvSpPr>
          <p:nvPr>
            <p:ph idx="1"/>
          </p:nvPr>
        </p:nvSpPr>
        <p:spPr/>
        <p:txBody>
          <a:bodyPr>
            <a:normAutofit/>
          </a:bodyPr>
          <a:lstStyle/>
          <a:p>
            <a:pPr algn="l" fontAlgn="base">
              <a:lnSpc>
                <a:spcPct val="200000"/>
              </a:lnSpc>
            </a:pPr>
            <a:r>
              <a:rPr lang="en-IN" b="0" i="0" dirty="0">
                <a:effectLst/>
                <a:latin typeface="Lexend Deca"/>
              </a:rPr>
              <a:t>Content workflow software is fundamental in keeping up with your content strategy; however, you need the appropriate steps to build your workflow. Only then can you get the most out of the software. Where do you begin? Here’s how you can create your content workflow.</a:t>
            </a:r>
          </a:p>
        </p:txBody>
      </p:sp>
    </p:spTree>
    <p:extLst>
      <p:ext uri="{BB962C8B-B14F-4D97-AF65-F5344CB8AC3E}">
        <p14:creationId xmlns:p14="http://schemas.microsoft.com/office/powerpoint/2010/main" val="122489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1BC4-F2C1-6362-21CC-77CFB1859AAD}"/>
              </a:ext>
            </a:extLst>
          </p:cNvPr>
          <p:cNvSpPr>
            <a:spLocks noGrp="1"/>
          </p:cNvSpPr>
          <p:nvPr>
            <p:ph type="title"/>
          </p:nvPr>
        </p:nvSpPr>
        <p:spPr/>
        <p:txBody>
          <a:bodyPr/>
          <a:lstStyle/>
          <a:p>
            <a:r>
              <a:rPr lang="en-US" dirty="0"/>
              <a:t>How to create a Content Workflow?</a:t>
            </a:r>
          </a:p>
        </p:txBody>
      </p:sp>
      <p:sp>
        <p:nvSpPr>
          <p:cNvPr id="3" name="Content Placeholder 2">
            <a:extLst>
              <a:ext uri="{FF2B5EF4-FFF2-40B4-BE49-F238E27FC236}">
                <a16:creationId xmlns:a16="http://schemas.microsoft.com/office/drawing/2014/main" id="{96E4FFBB-A4D4-E279-A310-2FFC755E5549}"/>
              </a:ext>
            </a:extLst>
          </p:cNvPr>
          <p:cNvSpPr>
            <a:spLocks noGrp="1"/>
          </p:cNvSpPr>
          <p:nvPr>
            <p:ph idx="1"/>
          </p:nvPr>
        </p:nvSpPr>
        <p:spPr>
          <a:xfrm>
            <a:off x="838200" y="1483360"/>
            <a:ext cx="10515600" cy="5009515"/>
          </a:xfrm>
        </p:spPr>
        <p:txBody>
          <a:bodyPr>
            <a:normAutofit/>
          </a:bodyPr>
          <a:lstStyle/>
          <a:p>
            <a:pPr algn="just" fontAlgn="base"/>
            <a:r>
              <a:rPr lang="en-IN" sz="3600" b="0" i="0" dirty="0">
                <a:effectLst/>
                <a:latin typeface="Abadi MT Condensed Light" panose="020B0306030101010103" pitchFamily="34" charset="77"/>
              </a:rPr>
              <a:t>The people, processes, and tools necessary for executing your content strategy are helpful markers in creating your content workflow. </a:t>
            </a:r>
          </a:p>
          <a:p>
            <a:pPr algn="just" fontAlgn="base"/>
            <a:r>
              <a:rPr lang="en-IN" sz="3600" b="0" i="0" dirty="0">
                <a:effectLst/>
                <a:latin typeface="Abadi MT Condensed Light" panose="020B0306030101010103" pitchFamily="34" charset="77"/>
              </a:rPr>
              <a:t>To create a content workflow, you need to:</a:t>
            </a:r>
          </a:p>
          <a:p>
            <a:pPr lvl="1" algn="just" fontAlgn="base">
              <a:buFont typeface="+mj-lt"/>
              <a:buAutoNum type="arabicPeriod"/>
            </a:pPr>
            <a:r>
              <a:rPr lang="en-IN" sz="3200" b="0" i="0" dirty="0">
                <a:effectLst/>
                <a:latin typeface="Abadi MT Condensed Light" panose="020B0306030101010103" pitchFamily="34" charset="77"/>
              </a:rPr>
              <a:t>Decide what content to create.</a:t>
            </a:r>
          </a:p>
          <a:p>
            <a:pPr lvl="1" algn="just" fontAlgn="base">
              <a:buFont typeface="+mj-lt"/>
              <a:buAutoNum type="arabicPeriod"/>
            </a:pPr>
            <a:r>
              <a:rPr lang="en-IN" sz="3200" b="0" i="0" dirty="0">
                <a:effectLst/>
                <a:latin typeface="Abadi MT Condensed Light" panose="020B0306030101010103" pitchFamily="34" charset="77"/>
              </a:rPr>
              <a:t>Create a breakdown of actionable tasks.</a:t>
            </a:r>
          </a:p>
          <a:p>
            <a:pPr lvl="1" algn="just" fontAlgn="base">
              <a:buFont typeface="+mj-lt"/>
              <a:buAutoNum type="arabicPeriod"/>
            </a:pPr>
            <a:r>
              <a:rPr lang="en-IN" sz="3200" b="0" i="0" dirty="0">
                <a:effectLst/>
                <a:latin typeface="Abadi MT Condensed Light" panose="020B0306030101010103" pitchFamily="34" charset="77"/>
              </a:rPr>
              <a:t>Assign roles.</a:t>
            </a:r>
          </a:p>
          <a:p>
            <a:pPr lvl="1" algn="just" fontAlgn="base">
              <a:buFont typeface="+mj-lt"/>
              <a:buAutoNum type="arabicPeriod"/>
            </a:pPr>
            <a:r>
              <a:rPr lang="en-IN" sz="3200" b="0" i="0" dirty="0">
                <a:effectLst/>
                <a:latin typeface="Abadi MT Condensed Light" panose="020B0306030101010103" pitchFamily="34" charset="77"/>
              </a:rPr>
              <a:t>Determine the time associated with each task.</a:t>
            </a:r>
          </a:p>
          <a:p>
            <a:pPr lvl="1" algn="just" fontAlgn="base">
              <a:buFont typeface="+mj-lt"/>
              <a:buAutoNum type="arabicPeriod"/>
            </a:pPr>
            <a:r>
              <a:rPr lang="en-IN" sz="3200" b="0" i="0" dirty="0">
                <a:effectLst/>
                <a:latin typeface="Abadi MT Condensed Light" panose="020B0306030101010103" pitchFamily="34" charset="77"/>
              </a:rPr>
              <a:t>Document your content workflow.</a:t>
            </a:r>
          </a:p>
        </p:txBody>
      </p:sp>
    </p:spTree>
    <p:extLst>
      <p:ext uri="{BB962C8B-B14F-4D97-AF65-F5344CB8AC3E}">
        <p14:creationId xmlns:p14="http://schemas.microsoft.com/office/powerpoint/2010/main" val="150938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3210-B35A-08E6-2417-5C8D2E09A150}"/>
              </a:ext>
            </a:extLst>
          </p:cNvPr>
          <p:cNvSpPr>
            <a:spLocks noGrp="1"/>
          </p:cNvSpPr>
          <p:nvPr>
            <p:ph type="title"/>
          </p:nvPr>
        </p:nvSpPr>
        <p:spPr/>
        <p:txBody>
          <a:bodyPr>
            <a:normAutofit/>
          </a:bodyPr>
          <a:lstStyle/>
          <a:p>
            <a:pPr fontAlgn="base"/>
            <a:r>
              <a:rPr lang="en-IN" b="0" i="0" dirty="0">
                <a:effectLst/>
                <a:latin typeface="Lexend Deca"/>
              </a:rPr>
              <a:t>Decide what content to create</a:t>
            </a:r>
            <a:endParaRPr lang="en-US" dirty="0"/>
          </a:p>
        </p:txBody>
      </p:sp>
      <p:sp>
        <p:nvSpPr>
          <p:cNvPr id="3" name="Content Placeholder 2">
            <a:extLst>
              <a:ext uri="{FF2B5EF4-FFF2-40B4-BE49-F238E27FC236}">
                <a16:creationId xmlns:a16="http://schemas.microsoft.com/office/drawing/2014/main" id="{78FB57BB-90BF-D6DF-2642-680FBCF0AFDF}"/>
              </a:ext>
            </a:extLst>
          </p:cNvPr>
          <p:cNvSpPr>
            <a:spLocks noGrp="1"/>
          </p:cNvSpPr>
          <p:nvPr>
            <p:ph idx="1"/>
          </p:nvPr>
        </p:nvSpPr>
        <p:spPr/>
        <p:txBody>
          <a:bodyPr/>
          <a:lstStyle/>
          <a:p>
            <a:pPr algn="l" fontAlgn="base">
              <a:lnSpc>
                <a:spcPct val="150000"/>
              </a:lnSpc>
            </a:pPr>
            <a:r>
              <a:rPr lang="en-IN" b="0" i="0" dirty="0">
                <a:effectLst/>
                <a:latin typeface="Lexend Deca"/>
              </a:rPr>
              <a:t>First, decide “what” you are creating. </a:t>
            </a:r>
          </a:p>
          <a:p>
            <a:pPr algn="l" fontAlgn="base">
              <a:lnSpc>
                <a:spcPct val="150000"/>
              </a:lnSpc>
            </a:pPr>
            <a:r>
              <a:rPr lang="en-IN" b="0" i="0" dirty="0">
                <a:effectLst/>
                <a:latin typeface="Lexend Deca"/>
              </a:rPr>
              <a:t>Is it a social media post? </a:t>
            </a:r>
          </a:p>
          <a:p>
            <a:pPr algn="l" fontAlgn="base">
              <a:lnSpc>
                <a:spcPct val="150000"/>
              </a:lnSpc>
            </a:pPr>
            <a:r>
              <a:rPr lang="en-IN" b="0" i="0" dirty="0">
                <a:effectLst/>
                <a:latin typeface="Lexend Deca"/>
              </a:rPr>
              <a:t>Is it a newsletter? </a:t>
            </a:r>
          </a:p>
          <a:p>
            <a:pPr algn="l" fontAlgn="base">
              <a:lnSpc>
                <a:spcPct val="150000"/>
              </a:lnSpc>
            </a:pPr>
            <a:r>
              <a:rPr lang="en-IN" b="0" i="0" dirty="0">
                <a:effectLst/>
                <a:latin typeface="Lexend Deca"/>
              </a:rPr>
              <a:t>Your company has the choice of creating many content types like infographics, blog posts, video content, and more, and you will need to create a workflow for each.</a:t>
            </a:r>
          </a:p>
        </p:txBody>
      </p:sp>
    </p:spTree>
    <p:extLst>
      <p:ext uri="{BB962C8B-B14F-4D97-AF65-F5344CB8AC3E}">
        <p14:creationId xmlns:p14="http://schemas.microsoft.com/office/powerpoint/2010/main" val="276104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2094-A029-ABA3-1F04-916989787713}"/>
              </a:ext>
            </a:extLst>
          </p:cNvPr>
          <p:cNvSpPr>
            <a:spLocks noGrp="1"/>
          </p:cNvSpPr>
          <p:nvPr>
            <p:ph type="title"/>
          </p:nvPr>
        </p:nvSpPr>
        <p:spPr/>
        <p:txBody>
          <a:bodyPr>
            <a:normAutofit/>
          </a:bodyPr>
          <a:lstStyle/>
          <a:p>
            <a:pPr fontAlgn="base"/>
            <a:r>
              <a:rPr lang="en-IN" b="0" i="0" dirty="0">
                <a:effectLst/>
                <a:latin typeface="Lexend Deca"/>
              </a:rPr>
              <a:t>Create a breakdown of actionable tasks</a:t>
            </a:r>
            <a:endParaRPr lang="en-US" dirty="0"/>
          </a:p>
        </p:txBody>
      </p:sp>
      <p:sp>
        <p:nvSpPr>
          <p:cNvPr id="3" name="Content Placeholder 2">
            <a:extLst>
              <a:ext uri="{FF2B5EF4-FFF2-40B4-BE49-F238E27FC236}">
                <a16:creationId xmlns:a16="http://schemas.microsoft.com/office/drawing/2014/main" id="{A8FB5427-BFFA-C55A-5F5C-CBF2CD08C09A}"/>
              </a:ext>
            </a:extLst>
          </p:cNvPr>
          <p:cNvSpPr>
            <a:spLocks noGrp="1"/>
          </p:cNvSpPr>
          <p:nvPr>
            <p:ph idx="1"/>
          </p:nvPr>
        </p:nvSpPr>
        <p:spPr>
          <a:xfrm>
            <a:off x="838200" y="1463040"/>
            <a:ext cx="10515600" cy="5029835"/>
          </a:xfrm>
        </p:spPr>
        <p:txBody>
          <a:bodyPr>
            <a:normAutofit fontScale="92500" lnSpcReduction="10000"/>
          </a:bodyPr>
          <a:lstStyle/>
          <a:p>
            <a:pPr algn="l" fontAlgn="base"/>
            <a:r>
              <a:rPr lang="en-IN" b="0" i="0" dirty="0">
                <a:effectLst/>
                <a:latin typeface="Lexend Deca"/>
              </a:rPr>
              <a:t>Once you are focused on a particular content type, outline the necessary steps needed to get it from strategy to publication. </a:t>
            </a:r>
          </a:p>
          <a:p>
            <a:pPr algn="l" fontAlgn="base"/>
            <a:r>
              <a:rPr lang="en-IN" b="0" i="0" dirty="0">
                <a:effectLst/>
                <a:latin typeface="Lexend Deca"/>
              </a:rPr>
              <a:t>Consider this sample workflow for a blog post. Its process might look like this:</a:t>
            </a:r>
          </a:p>
          <a:p>
            <a:pPr algn="l" fontAlgn="base"/>
            <a:r>
              <a:rPr lang="en-IN" b="0" i="0" dirty="0">
                <a:effectLst/>
                <a:latin typeface="Lexend Deca"/>
              </a:rPr>
              <a:t>Strategizing &gt; Planning &gt; Creating &gt; Editing &gt; Publishing &gt; </a:t>
            </a:r>
            <a:r>
              <a:rPr lang="en-IN" b="0" i="0" dirty="0" err="1">
                <a:effectLst/>
                <a:latin typeface="Lexend Deca"/>
              </a:rPr>
              <a:t>Analyzing</a:t>
            </a:r>
            <a:endParaRPr lang="en-IN" b="0" i="0" dirty="0">
              <a:effectLst/>
              <a:latin typeface="Lexend Deca"/>
            </a:endParaRPr>
          </a:p>
          <a:p>
            <a:pPr algn="l" fontAlgn="base"/>
            <a:r>
              <a:rPr lang="en-IN" b="0" i="0" dirty="0">
                <a:effectLst/>
                <a:latin typeface="Lexend Deca"/>
              </a:rPr>
              <a:t>While these are broad tasks for creating a blog, this is where it needs to expand. </a:t>
            </a:r>
          </a:p>
          <a:p>
            <a:pPr algn="l" fontAlgn="base"/>
            <a:r>
              <a:rPr lang="en-IN" b="0" i="0" dirty="0">
                <a:effectLst/>
                <a:latin typeface="Lexend Deca"/>
              </a:rPr>
              <a:t>Strategizing typically includes performing </a:t>
            </a:r>
            <a:r>
              <a:rPr lang="en-IN" b="0" i="0" u="none" strike="noStrike" dirty="0">
                <a:effectLst/>
                <a:latin typeface="inherit"/>
              </a:rPr>
              <a:t>content audits</a:t>
            </a:r>
            <a:r>
              <a:rPr lang="en-IN" b="0" i="0" dirty="0">
                <a:effectLst/>
                <a:latin typeface="Lexend Deca"/>
              </a:rPr>
              <a:t>, creating </a:t>
            </a:r>
            <a:r>
              <a:rPr lang="en-IN" b="0" i="0" u="none" strike="noStrike" dirty="0">
                <a:effectLst/>
                <a:latin typeface="inherit"/>
              </a:rPr>
              <a:t>buyer personas</a:t>
            </a:r>
            <a:r>
              <a:rPr lang="en-IN" b="0" i="0" dirty="0">
                <a:effectLst/>
                <a:latin typeface="Lexend Deca"/>
              </a:rPr>
              <a:t>, and conducting </a:t>
            </a:r>
            <a:r>
              <a:rPr lang="en-IN" b="0" i="0" u="none" strike="noStrike" dirty="0">
                <a:effectLst/>
                <a:latin typeface="inherit"/>
              </a:rPr>
              <a:t>keyword research</a:t>
            </a:r>
            <a:r>
              <a:rPr lang="en-IN" b="0" i="0" dirty="0">
                <a:effectLst/>
                <a:latin typeface="Lexend Deca"/>
              </a:rPr>
              <a:t>. </a:t>
            </a:r>
          </a:p>
          <a:p>
            <a:pPr algn="l" fontAlgn="base"/>
            <a:r>
              <a:rPr lang="en-IN" b="0" i="0" dirty="0">
                <a:effectLst/>
                <a:latin typeface="Lexend Deca"/>
              </a:rPr>
              <a:t>Editing might involve implementing </a:t>
            </a:r>
            <a:r>
              <a:rPr lang="en-IN" b="0" i="0" u="none" strike="noStrike" dirty="0">
                <a:effectLst/>
                <a:latin typeface="inherit"/>
              </a:rPr>
              <a:t>SEO techniques</a:t>
            </a:r>
            <a:r>
              <a:rPr lang="en-IN" b="0" i="0" dirty="0">
                <a:effectLst/>
                <a:latin typeface="Lexend Deca"/>
              </a:rPr>
              <a:t> or adding images and links.</a:t>
            </a:r>
          </a:p>
          <a:p>
            <a:pPr algn="l" fontAlgn="base"/>
            <a:r>
              <a:rPr lang="en-IN" b="0" i="0" dirty="0">
                <a:effectLst/>
                <a:latin typeface="Lexend Deca"/>
              </a:rPr>
              <a:t>Every step in the process needs to be accounted for so it can be assigned to the appropriate team member.</a:t>
            </a:r>
          </a:p>
        </p:txBody>
      </p:sp>
    </p:spTree>
    <p:extLst>
      <p:ext uri="{BB962C8B-B14F-4D97-AF65-F5344CB8AC3E}">
        <p14:creationId xmlns:p14="http://schemas.microsoft.com/office/powerpoint/2010/main" val="115478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7177-4453-0EE6-F996-FA2C1E78A1DD}"/>
              </a:ext>
            </a:extLst>
          </p:cNvPr>
          <p:cNvSpPr>
            <a:spLocks noGrp="1"/>
          </p:cNvSpPr>
          <p:nvPr>
            <p:ph type="title"/>
          </p:nvPr>
        </p:nvSpPr>
        <p:spPr/>
        <p:txBody>
          <a:bodyPr/>
          <a:lstStyle/>
          <a:p>
            <a:r>
              <a:rPr lang="en-US" dirty="0"/>
              <a:t>Assign Roles</a:t>
            </a:r>
          </a:p>
        </p:txBody>
      </p:sp>
      <p:sp>
        <p:nvSpPr>
          <p:cNvPr id="3" name="Content Placeholder 2">
            <a:extLst>
              <a:ext uri="{FF2B5EF4-FFF2-40B4-BE49-F238E27FC236}">
                <a16:creationId xmlns:a16="http://schemas.microsoft.com/office/drawing/2014/main" id="{FAEAF39F-A3C1-0236-12AB-D130FF10BD59}"/>
              </a:ext>
            </a:extLst>
          </p:cNvPr>
          <p:cNvSpPr>
            <a:spLocks noGrp="1"/>
          </p:cNvSpPr>
          <p:nvPr>
            <p:ph idx="1"/>
          </p:nvPr>
        </p:nvSpPr>
        <p:spPr>
          <a:xfrm>
            <a:off x="838200" y="1483360"/>
            <a:ext cx="10515600" cy="5009515"/>
          </a:xfrm>
        </p:spPr>
        <p:txBody>
          <a:bodyPr>
            <a:normAutofit lnSpcReduction="10000"/>
          </a:bodyPr>
          <a:lstStyle/>
          <a:p>
            <a:pPr algn="l" fontAlgn="base"/>
            <a:r>
              <a:rPr lang="en-IN" b="0" i="0" dirty="0">
                <a:effectLst/>
                <a:latin typeface="Lexend Deca"/>
              </a:rPr>
              <a:t>After you have the tasks for your content process, it’s time to decide who does them. </a:t>
            </a:r>
          </a:p>
          <a:p>
            <a:pPr algn="l" fontAlgn="base"/>
            <a:r>
              <a:rPr lang="en-IN" b="0" i="0" dirty="0">
                <a:effectLst/>
                <a:latin typeface="Lexend Deca"/>
              </a:rPr>
              <a:t>This step can help identify if anyone is at capacity in their role and if you need to bring in additional members. </a:t>
            </a:r>
          </a:p>
          <a:p>
            <a:pPr algn="l" fontAlgn="base"/>
            <a:r>
              <a:rPr lang="en-IN" b="0" i="0" dirty="0">
                <a:effectLst/>
                <a:latin typeface="Lexend Deca"/>
              </a:rPr>
              <a:t>Using our blog example above, this is how you might assign roles.</a:t>
            </a:r>
          </a:p>
          <a:p>
            <a:pPr lvl="1" fontAlgn="base"/>
            <a:r>
              <a:rPr lang="en-IN" b="1" i="0" dirty="0">
                <a:effectLst/>
                <a:latin typeface="inherit"/>
              </a:rPr>
              <a:t>Strategizing</a:t>
            </a:r>
            <a:r>
              <a:rPr lang="en-IN" b="0" i="0" dirty="0">
                <a:effectLst/>
                <a:latin typeface="inherit"/>
              </a:rPr>
              <a:t> &gt; Content Strategist</a:t>
            </a:r>
          </a:p>
          <a:p>
            <a:pPr lvl="1" fontAlgn="base"/>
            <a:r>
              <a:rPr lang="en-IN" b="1" i="0" dirty="0">
                <a:effectLst/>
                <a:latin typeface="inherit"/>
              </a:rPr>
              <a:t>Planning</a:t>
            </a:r>
            <a:r>
              <a:rPr lang="en-IN" b="0" i="0" dirty="0">
                <a:effectLst/>
                <a:latin typeface="inherit"/>
              </a:rPr>
              <a:t> &gt; Content Manager</a:t>
            </a:r>
          </a:p>
          <a:p>
            <a:pPr lvl="1" fontAlgn="base"/>
            <a:r>
              <a:rPr lang="en-IN" b="1" i="0" dirty="0">
                <a:effectLst/>
                <a:latin typeface="inherit"/>
              </a:rPr>
              <a:t>Writing</a:t>
            </a:r>
            <a:r>
              <a:rPr lang="en-IN" b="0" i="0" dirty="0">
                <a:effectLst/>
                <a:latin typeface="inherit"/>
              </a:rPr>
              <a:t> &gt; Copywriter</a:t>
            </a:r>
          </a:p>
          <a:p>
            <a:pPr lvl="1" fontAlgn="base"/>
            <a:r>
              <a:rPr lang="en-IN" b="1" i="0" dirty="0">
                <a:effectLst/>
                <a:latin typeface="inherit"/>
              </a:rPr>
              <a:t>Editing</a:t>
            </a:r>
            <a:r>
              <a:rPr lang="en-IN" b="0" i="0" dirty="0">
                <a:effectLst/>
                <a:latin typeface="inherit"/>
              </a:rPr>
              <a:t> &gt; Editor</a:t>
            </a:r>
          </a:p>
          <a:p>
            <a:pPr lvl="1" fontAlgn="base"/>
            <a:r>
              <a:rPr lang="en-IN" b="1" i="0" dirty="0">
                <a:effectLst/>
                <a:latin typeface="inherit"/>
              </a:rPr>
              <a:t>Publishing</a:t>
            </a:r>
            <a:r>
              <a:rPr lang="en-IN" b="0" i="0" dirty="0">
                <a:effectLst/>
                <a:latin typeface="inherit"/>
              </a:rPr>
              <a:t> &gt; Content Manager</a:t>
            </a:r>
          </a:p>
          <a:p>
            <a:pPr lvl="1" fontAlgn="base"/>
            <a:r>
              <a:rPr lang="en-IN" b="1" i="0" dirty="0" err="1">
                <a:effectLst/>
                <a:latin typeface="inherit"/>
              </a:rPr>
              <a:t>Analyzing</a:t>
            </a:r>
            <a:r>
              <a:rPr lang="en-IN" b="0" i="0" dirty="0">
                <a:effectLst/>
                <a:latin typeface="inherit"/>
              </a:rPr>
              <a:t> &gt; Content Manager</a:t>
            </a:r>
          </a:p>
          <a:p>
            <a:pPr algn="l" fontAlgn="base"/>
            <a:r>
              <a:rPr lang="en-IN" b="0" i="0" dirty="0">
                <a:effectLst/>
                <a:latin typeface="Lexend Deca"/>
              </a:rPr>
              <a:t>After assigning responsibility for each task, determine how much time is necessary for completion.</a:t>
            </a:r>
          </a:p>
        </p:txBody>
      </p:sp>
    </p:spTree>
    <p:extLst>
      <p:ext uri="{BB962C8B-B14F-4D97-AF65-F5344CB8AC3E}">
        <p14:creationId xmlns:p14="http://schemas.microsoft.com/office/powerpoint/2010/main" val="349706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0CE4E-799B-BA22-2AE8-611F87130E66}"/>
              </a:ext>
            </a:extLst>
          </p:cNvPr>
          <p:cNvSpPr>
            <a:spLocks noGrp="1"/>
          </p:cNvSpPr>
          <p:nvPr>
            <p:ph type="title"/>
          </p:nvPr>
        </p:nvSpPr>
        <p:spPr/>
        <p:txBody>
          <a:bodyPr>
            <a:normAutofit/>
          </a:bodyPr>
          <a:lstStyle/>
          <a:p>
            <a:pPr fontAlgn="base"/>
            <a:r>
              <a:rPr lang="en-IN" b="0" i="0" dirty="0">
                <a:effectLst/>
                <a:latin typeface="Lexend Deca"/>
              </a:rPr>
              <a:t>Determine the time needed for each task</a:t>
            </a:r>
            <a:endParaRPr lang="en-US" dirty="0"/>
          </a:p>
        </p:txBody>
      </p:sp>
      <p:sp>
        <p:nvSpPr>
          <p:cNvPr id="3" name="Content Placeholder 2">
            <a:extLst>
              <a:ext uri="{FF2B5EF4-FFF2-40B4-BE49-F238E27FC236}">
                <a16:creationId xmlns:a16="http://schemas.microsoft.com/office/drawing/2014/main" id="{F646AAF1-34B5-502E-E7BB-D8423C9D8F03}"/>
              </a:ext>
            </a:extLst>
          </p:cNvPr>
          <p:cNvSpPr>
            <a:spLocks noGrp="1"/>
          </p:cNvSpPr>
          <p:nvPr>
            <p:ph idx="1"/>
          </p:nvPr>
        </p:nvSpPr>
        <p:spPr/>
        <p:txBody>
          <a:bodyPr>
            <a:normAutofit/>
          </a:bodyPr>
          <a:lstStyle/>
          <a:p>
            <a:pPr algn="l" fontAlgn="base"/>
            <a:r>
              <a:rPr lang="en-IN" b="0" i="0" dirty="0">
                <a:effectLst/>
                <a:latin typeface="Lexend Deca"/>
              </a:rPr>
              <a:t>To determine how much time you need for each task, consult your content team. </a:t>
            </a:r>
          </a:p>
          <a:p>
            <a:pPr algn="l" fontAlgn="base"/>
            <a:r>
              <a:rPr lang="en-IN" b="0" i="0" dirty="0">
                <a:effectLst/>
                <a:latin typeface="Lexend Deca"/>
              </a:rPr>
              <a:t>How much time does your writer say it takes them to write a 500-word post? </a:t>
            </a:r>
          </a:p>
          <a:p>
            <a:pPr algn="l" fontAlgn="base"/>
            <a:r>
              <a:rPr lang="en-IN" b="0" i="0" dirty="0">
                <a:effectLst/>
                <a:latin typeface="Lexend Deca"/>
              </a:rPr>
              <a:t>What about a 2500-word post? </a:t>
            </a:r>
          </a:p>
          <a:p>
            <a:pPr algn="l" fontAlgn="base"/>
            <a:r>
              <a:rPr lang="en-IN" b="0" i="0" dirty="0">
                <a:effectLst/>
                <a:latin typeface="Lexend Deca"/>
              </a:rPr>
              <a:t>Use the length of time they give you and build in additional time. </a:t>
            </a:r>
          </a:p>
          <a:p>
            <a:pPr algn="l" fontAlgn="base"/>
            <a:r>
              <a:rPr lang="en-IN" b="0" i="0" dirty="0">
                <a:effectLst/>
                <a:latin typeface="Lexend Deca"/>
              </a:rPr>
              <a:t>It can help your company avoid working with tight timelines or missing deadlines.</a:t>
            </a:r>
          </a:p>
        </p:txBody>
      </p:sp>
    </p:spTree>
    <p:extLst>
      <p:ext uri="{BB962C8B-B14F-4D97-AF65-F5344CB8AC3E}">
        <p14:creationId xmlns:p14="http://schemas.microsoft.com/office/powerpoint/2010/main" val="1630694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7B19F-5784-8D96-61B8-A49B75B5FE5B}"/>
              </a:ext>
            </a:extLst>
          </p:cNvPr>
          <p:cNvSpPr>
            <a:spLocks noGrp="1"/>
          </p:cNvSpPr>
          <p:nvPr>
            <p:ph type="title"/>
          </p:nvPr>
        </p:nvSpPr>
        <p:spPr/>
        <p:txBody>
          <a:bodyPr/>
          <a:lstStyle/>
          <a:p>
            <a:r>
              <a:rPr lang="en-IN" b="0" i="0" dirty="0">
                <a:effectLst/>
                <a:latin typeface="Lexend Deca"/>
              </a:rPr>
              <a:t>Determine the time needed for each task</a:t>
            </a:r>
            <a:endParaRPr lang="en-US" dirty="0"/>
          </a:p>
        </p:txBody>
      </p:sp>
      <p:sp>
        <p:nvSpPr>
          <p:cNvPr id="3" name="Content Placeholder 2">
            <a:extLst>
              <a:ext uri="{FF2B5EF4-FFF2-40B4-BE49-F238E27FC236}">
                <a16:creationId xmlns:a16="http://schemas.microsoft.com/office/drawing/2014/main" id="{E1E5A915-6256-48D9-7D05-7C6E8333F43C}"/>
              </a:ext>
            </a:extLst>
          </p:cNvPr>
          <p:cNvSpPr>
            <a:spLocks noGrp="1"/>
          </p:cNvSpPr>
          <p:nvPr>
            <p:ph idx="1"/>
          </p:nvPr>
        </p:nvSpPr>
        <p:spPr/>
        <p:txBody>
          <a:bodyPr>
            <a:normAutofit/>
          </a:bodyPr>
          <a:lstStyle/>
          <a:p>
            <a:pPr algn="l" fontAlgn="base"/>
            <a:r>
              <a:rPr lang="en-IN" b="0" i="0" dirty="0">
                <a:effectLst/>
                <a:latin typeface="Lexend Deca"/>
              </a:rPr>
              <a:t>After this step, your content workflow might look like:</a:t>
            </a:r>
          </a:p>
          <a:p>
            <a:pPr lvl="1" fontAlgn="base"/>
            <a:r>
              <a:rPr lang="en-IN" b="1" i="0" dirty="0">
                <a:effectLst/>
                <a:latin typeface="inherit"/>
              </a:rPr>
              <a:t>Strategizing</a:t>
            </a:r>
            <a:r>
              <a:rPr lang="en-IN" b="0" i="0" dirty="0">
                <a:effectLst/>
                <a:latin typeface="inherit"/>
              </a:rPr>
              <a:t> &gt; Content Strategist (1 day)</a:t>
            </a:r>
          </a:p>
          <a:p>
            <a:pPr lvl="1" fontAlgn="base"/>
            <a:r>
              <a:rPr lang="en-IN" b="1" i="0" dirty="0">
                <a:effectLst/>
                <a:latin typeface="inherit"/>
              </a:rPr>
              <a:t>Planning</a:t>
            </a:r>
            <a:r>
              <a:rPr lang="en-IN" b="0" i="0" dirty="0">
                <a:effectLst/>
                <a:latin typeface="inherit"/>
              </a:rPr>
              <a:t> &gt; Content Manager (&lt;1 day)</a:t>
            </a:r>
          </a:p>
          <a:p>
            <a:pPr lvl="1" fontAlgn="base"/>
            <a:r>
              <a:rPr lang="en-IN" b="1" i="0" dirty="0">
                <a:effectLst/>
                <a:latin typeface="inherit"/>
              </a:rPr>
              <a:t>Writing</a:t>
            </a:r>
            <a:r>
              <a:rPr lang="en-IN" b="0" i="0" dirty="0">
                <a:effectLst/>
                <a:latin typeface="inherit"/>
              </a:rPr>
              <a:t> &gt; Copywriter (2 days)</a:t>
            </a:r>
          </a:p>
          <a:p>
            <a:pPr lvl="1" fontAlgn="base"/>
            <a:r>
              <a:rPr lang="en-IN" b="1" i="0" dirty="0">
                <a:effectLst/>
                <a:latin typeface="inherit"/>
              </a:rPr>
              <a:t>Editing</a:t>
            </a:r>
            <a:r>
              <a:rPr lang="en-IN" b="0" i="0" dirty="0">
                <a:effectLst/>
                <a:latin typeface="inherit"/>
              </a:rPr>
              <a:t> &gt; Editor (1 day)</a:t>
            </a:r>
          </a:p>
          <a:p>
            <a:pPr lvl="1" fontAlgn="base"/>
            <a:r>
              <a:rPr lang="en-IN" b="1" i="0" dirty="0">
                <a:effectLst/>
                <a:latin typeface="inherit"/>
              </a:rPr>
              <a:t>Publishing</a:t>
            </a:r>
            <a:r>
              <a:rPr lang="en-IN" b="0" i="0" dirty="0">
                <a:effectLst/>
                <a:latin typeface="inherit"/>
              </a:rPr>
              <a:t> &gt; Content Manager (&lt;1 day)</a:t>
            </a:r>
          </a:p>
          <a:p>
            <a:pPr lvl="1" fontAlgn="base"/>
            <a:r>
              <a:rPr lang="en-IN" b="1" i="0" dirty="0" err="1">
                <a:effectLst/>
                <a:latin typeface="inherit"/>
              </a:rPr>
              <a:t>Analyzing</a:t>
            </a:r>
            <a:r>
              <a:rPr lang="en-IN" b="0" i="0" dirty="0">
                <a:effectLst/>
                <a:latin typeface="inherit"/>
              </a:rPr>
              <a:t> &gt; Content Manager (Ongoing)</a:t>
            </a:r>
          </a:p>
          <a:p>
            <a:pPr algn="l" fontAlgn="base"/>
            <a:r>
              <a:rPr lang="en-IN" b="0" i="0" dirty="0">
                <a:effectLst/>
                <a:latin typeface="Lexend Deca"/>
              </a:rPr>
              <a:t>Once you have outlined a process for the tasks, people, and length of time needed for creating your content, your content workflow is complete.</a:t>
            </a:r>
          </a:p>
          <a:p>
            <a:endParaRPr lang="en-US" dirty="0"/>
          </a:p>
        </p:txBody>
      </p:sp>
    </p:spTree>
    <p:extLst>
      <p:ext uri="{BB962C8B-B14F-4D97-AF65-F5344CB8AC3E}">
        <p14:creationId xmlns:p14="http://schemas.microsoft.com/office/powerpoint/2010/main" val="361010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65F8-0F63-8B2C-2C9C-276F28D9F951}"/>
              </a:ext>
            </a:extLst>
          </p:cNvPr>
          <p:cNvSpPr>
            <a:spLocks noGrp="1"/>
          </p:cNvSpPr>
          <p:nvPr>
            <p:ph type="title"/>
          </p:nvPr>
        </p:nvSpPr>
        <p:spPr/>
        <p:txBody>
          <a:bodyPr/>
          <a:lstStyle/>
          <a:p>
            <a:r>
              <a:rPr lang="en-US" dirty="0"/>
              <a:t>Content Workflow</a:t>
            </a:r>
          </a:p>
        </p:txBody>
      </p:sp>
      <p:sp>
        <p:nvSpPr>
          <p:cNvPr id="3" name="Content Placeholder 2">
            <a:extLst>
              <a:ext uri="{FF2B5EF4-FFF2-40B4-BE49-F238E27FC236}">
                <a16:creationId xmlns:a16="http://schemas.microsoft.com/office/drawing/2014/main" id="{CB8B5CB9-21D1-FDE7-B28B-563A06796A17}"/>
              </a:ext>
            </a:extLst>
          </p:cNvPr>
          <p:cNvSpPr>
            <a:spLocks noGrp="1"/>
          </p:cNvSpPr>
          <p:nvPr>
            <p:ph idx="1"/>
          </p:nvPr>
        </p:nvSpPr>
        <p:spPr/>
        <p:txBody>
          <a:bodyPr/>
          <a:lstStyle/>
          <a:p>
            <a:pPr algn="just" fontAlgn="base">
              <a:lnSpc>
                <a:spcPct val="150000"/>
              </a:lnSpc>
            </a:pPr>
            <a:r>
              <a:rPr lang="en-IN" b="0" i="0" dirty="0">
                <a:effectLst/>
                <a:latin typeface="inherit"/>
              </a:rPr>
              <a:t>A content workflow is a series of tasks your team performs to take your content from ideation to delivery as efficiently as possible. Although it outlines the processes, a content workflow is also heavily reliant on the people, tools, and resources needed for content creation.</a:t>
            </a:r>
          </a:p>
        </p:txBody>
      </p:sp>
    </p:spTree>
    <p:extLst>
      <p:ext uri="{BB962C8B-B14F-4D97-AF65-F5344CB8AC3E}">
        <p14:creationId xmlns:p14="http://schemas.microsoft.com/office/powerpoint/2010/main" val="71952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3E59-B01D-D904-0632-3BA921708E46}"/>
              </a:ext>
            </a:extLst>
          </p:cNvPr>
          <p:cNvSpPr>
            <a:spLocks noGrp="1"/>
          </p:cNvSpPr>
          <p:nvPr>
            <p:ph type="title"/>
          </p:nvPr>
        </p:nvSpPr>
        <p:spPr/>
        <p:txBody>
          <a:bodyPr>
            <a:normAutofit/>
          </a:bodyPr>
          <a:lstStyle/>
          <a:p>
            <a:pPr fontAlgn="base"/>
            <a:r>
              <a:rPr lang="en-IN" b="0" i="0" dirty="0">
                <a:effectLst/>
                <a:latin typeface="Lexend Deca"/>
              </a:rPr>
              <a:t>Document your content workflow</a:t>
            </a:r>
            <a:endParaRPr lang="en-US" dirty="0"/>
          </a:p>
        </p:txBody>
      </p:sp>
      <p:sp>
        <p:nvSpPr>
          <p:cNvPr id="3" name="Content Placeholder 2">
            <a:extLst>
              <a:ext uri="{FF2B5EF4-FFF2-40B4-BE49-F238E27FC236}">
                <a16:creationId xmlns:a16="http://schemas.microsoft.com/office/drawing/2014/main" id="{81842FB1-D161-339E-796B-AC96999CE5FC}"/>
              </a:ext>
            </a:extLst>
          </p:cNvPr>
          <p:cNvSpPr>
            <a:spLocks noGrp="1"/>
          </p:cNvSpPr>
          <p:nvPr>
            <p:ph idx="1"/>
          </p:nvPr>
        </p:nvSpPr>
        <p:spPr>
          <a:xfrm>
            <a:off x="838200" y="1690688"/>
            <a:ext cx="10515600" cy="4486275"/>
          </a:xfrm>
        </p:spPr>
        <p:txBody>
          <a:bodyPr>
            <a:normAutofit lnSpcReduction="10000"/>
          </a:bodyPr>
          <a:lstStyle/>
          <a:p>
            <a:pPr algn="just" fontAlgn="base">
              <a:lnSpc>
                <a:spcPct val="200000"/>
              </a:lnSpc>
            </a:pPr>
            <a:r>
              <a:rPr lang="en-IN" b="0" i="0" dirty="0">
                <a:effectLst/>
                <a:latin typeface="Lexend Deca"/>
              </a:rPr>
              <a:t>The last step in creating your content workflow is documenting it. </a:t>
            </a:r>
          </a:p>
          <a:p>
            <a:pPr algn="just" fontAlgn="base">
              <a:lnSpc>
                <a:spcPct val="200000"/>
              </a:lnSpc>
            </a:pPr>
            <a:r>
              <a:rPr lang="en-IN" b="0" i="0" dirty="0">
                <a:effectLst/>
                <a:latin typeface="Lexend Deca"/>
              </a:rPr>
              <a:t>Companies typically use </a:t>
            </a:r>
            <a:r>
              <a:rPr lang="en-IN" b="0" i="0" u="none" strike="noStrike" dirty="0">
                <a:effectLst/>
                <a:latin typeface="inherit"/>
              </a:rPr>
              <a:t>standard operating procedures</a:t>
            </a:r>
            <a:r>
              <a:rPr lang="en-IN" b="0" i="0" dirty="0">
                <a:effectLst/>
                <a:latin typeface="Lexend Deca"/>
              </a:rPr>
              <a:t> (SOPs) to keep their teams aligned with the process. </a:t>
            </a:r>
          </a:p>
          <a:p>
            <a:pPr algn="just" fontAlgn="base">
              <a:lnSpc>
                <a:spcPct val="200000"/>
              </a:lnSpc>
            </a:pPr>
            <a:r>
              <a:rPr lang="en-IN" b="0" i="0" dirty="0">
                <a:effectLst/>
                <a:latin typeface="Lexend Deca"/>
              </a:rPr>
              <a:t>Marketing Hub, Trello, and Evernote are examples of systems that give teams easy access to documents like SOPs.</a:t>
            </a:r>
          </a:p>
        </p:txBody>
      </p:sp>
    </p:spTree>
    <p:extLst>
      <p:ext uri="{BB962C8B-B14F-4D97-AF65-F5344CB8AC3E}">
        <p14:creationId xmlns:p14="http://schemas.microsoft.com/office/powerpoint/2010/main" val="273061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D654-B934-6626-D625-70615D88E219}"/>
              </a:ext>
            </a:extLst>
          </p:cNvPr>
          <p:cNvSpPr>
            <a:spLocks noGrp="1"/>
          </p:cNvSpPr>
          <p:nvPr>
            <p:ph type="title"/>
          </p:nvPr>
        </p:nvSpPr>
        <p:spPr>
          <a:xfrm>
            <a:off x="838200" y="2766218"/>
            <a:ext cx="10515600" cy="1325563"/>
          </a:xfrm>
        </p:spPr>
        <p:txBody>
          <a:bodyPr/>
          <a:lstStyle/>
          <a:p>
            <a:pPr algn="ctr"/>
            <a:r>
              <a:rPr lang="en-US" dirty="0"/>
              <a:t>DOCUMENT MANAGEMENT</a:t>
            </a:r>
          </a:p>
        </p:txBody>
      </p:sp>
    </p:spTree>
    <p:extLst>
      <p:ext uri="{BB962C8B-B14F-4D97-AF65-F5344CB8AC3E}">
        <p14:creationId xmlns:p14="http://schemas.microsoft.com/office/powerpoint/2010/main" val="279917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2337-9470-6875-ED23-17431F5D639D}"/>
              </a:ext>
            </a:extLst>
          </p:cNvPr>
          <p:cNvSpPr>
            <a:spLocks noGrp="1"/>
          </p:cNvSpPr>
          <p:nvPr>
            <p:ph type="title"/>
          </p:nvPr>
        </p:nvSpPr>
        <p:spPr/>
        <p:txBody>
          <a:bodyPr/>
          <a:lstStyle/>
          <a:p>
            <a:r>
              <a:rPr lang="en-US" dirty="0"/>
              <a:t>Document Management</a:t>
            </a:r>
          </a:p>
        </p:txBody>
      </p:sp>
      <p:sp>
        <p:nvSpPr>
          <p:cNvPr id="3" name="Content Placeholder 2">
            <a:extLst>
              <a:ext uri="{FF2B5EF4-FFF2-40B4-BE49-F238E27FC236}">
                <a16:creationId xmlns:a16="http://schemas.microsoft.com/office/drawing/2014/main" id="{4C8F36F2-73DD-1F90-C625-346E0AD6AB22}"/>
              </a:ext>
            </a:extLst>
          </p:cNvPr>
          <p:cNvSpPr>
            <a:spLocks noGrp="1"/>
          </p:cNvSpPr>
          <p:nvPr>
            <p:ph idx="1"/>
          </p:nvPr>
        </p:nvSpPr>
        <p:spPr/>
        <p:txBody>
          <a:bodyPr>
            <a:normAutofit fontScale="92500"/>
          </a:bodyPr>
          <a:lstStyle/>
          <a:p>
            <a:pPr algn="just" fontAlgn="base">
              <a:lnSpc>
                <a:spcPct val="150000"/>
              </a:lnSpc>
            </a:pPr>
            <a:r>
              <a:rPr lang="en-IN" b="0" i="0" dirty="0">
                <a:effectLst/>
                <a:latin typeface="IBM Plex Sans" panose="020B0503050203000203" pitchFamily="34" charset="0"/>
              </a:rPr>
              <a:t>Document management is a system or process used to capture, track and store electronic documents such as PDFs, word processing files and digital images of paper-based content.</a:t>
            </a:r>
          </a:p>
          <a:p>
            <a:pPr algn="just" fontAlgn="base">
              <a:lnSpc>
                <a:spcPct val="150000"/>
              </a:lnSpc>
            </a:pPr>
            <a:r>
              <a:rPr lang="en-IN" b="0" i="0" dirty="0">
                <a:effectLst/>
                <a:latin typeface="IBM Plex Sans" panose="020B0503050203000203" pitchFamily="34" charset="0"/>
              </a:rPr>
              <a:t>Document management can save you time and money. </a:t>
            </a:r>
          </a:p>
          <a:p>
            <a:pPr algn="just" fontAlgn="base">
              <a:lnSpc>
                <a:spcPct val="150000"/>
              </a:lnSpc>
            </a:pPr>
            <a:r>
              <a:rPr lang="en-IN" b="0" i="0" dirty="0">
                <a:effectLst/>
                <a:latin typeface="IBM Plex Sans" panose="020B0503050203000203" pitchFamily="34" charset="0"/>
              </a:rPr>
              <a:t>It provides document security, access control, centralized storage, audit trails and streamlined search and retrieval</a:t>
            </a:r>
          </a:p>
        </p:txBody>
      </p:sp>
    </p:spTree>
    <p:extLst>
      <p:ext uri="{BB962C8B-B14F-4D97-AF65-F5344CB8AC3E}">
        <p14:creationId xmlns:p14="http://schemas.microsoft.com/office/powerpoint/2010/main" val="275752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F361-1E2F-AF11-A6B7-4ADD96DDBECB}"/>
              </a:ext>
            </a:extLst>
          </p:cNvPr>
          <p:cNvSpPr>
            <a:spLocks noGrp="1"/>
          </p:cNvSpPr>
          <p:nvPr>
            <p:ph type="title"/>
          </p:nvPr>
        </p:nvSpPr>
        <p:spPr/>
        <p:txBody>
          <a:bodyPr>
            <a:normAutofit/>
          </a:bodyPr>
          <a:lstStyle/>
          <a:p>
            <a:pPr fontAlgn="base"/>
            <a:r>
              <a:rPr lang="en-IN" b="0" i="0" dirty="0">
                <a:solidFill>
                  <a:srgbClr val="161616"/>
                </a:solidFill>
                <a:effectLst/>
                <a:latin typeface="IBM Plex Sans" panose="020B0503050203000203" pitchFamily="34" charset="0"/>
              </a:rPr>
              <a:t>IBM case management</a:t>
            </a:r>
            <a:endParaRPr lang="en-US" dirty="0"/>
          </a:p>
        </p:txBody>
      </p:sp>
      <p:sp>
        <p:nvSpPr>
          <p:cNvPr id="3" name="Content Placeholder 2">
            <a:extLst>
              <a:ext uri="{FF2B5EF4-FFF2-40B4-BE49-F238E27FC236}">
                <a16:creationId xmlns:a16="http://schemas.microsoft.com/office/drawing/2014/main" id="{5ACB65B4-28DA-ECF7-3567-548B641A6726}"/>
              </a:ext>
            </a:extLst>
          </p:cNvPr>
          <p:cNvSpPr>
            <a:spLocks noGrp="1"/>
          </p:cNvSpPr>
          <p:nvPr>
            <p:ph idx="1"/>
          </p:nvPr>
        </p:nvSpPr>
        <p:spPr/>
        <p:txBody>
          <a:bodyPr/>
          <a:lstStyle/>
          <a:p>
            <a:pPr algn="just">
              <a:lnSpc>
                <a:spcPct val="200000"/>
              </a:lnSpc>
            </a:pPr>
            <a:r>
              <a:rPr lang="en-IN" b="1" i="0" dirty="0">
                <a:solidFill>
                  <a:srgbClr val="161616"/>
                </a:solidFill>
                <a:effectLst/>
                <a:latin typeface="IBM Plex Sans" panose="020B0503050203000203" pitchFamily="34" charset="0"/>
              </a:rPr>
              <a:t>Automate more</a:t>
            </a:r>
            <a:endParaRPr lang="en-IN" dirty="0"/>
          </a:p>
          <a:p>
            <a:pPr lvl="1" algn="just">
              <a:lnSpc>
                <a:spcPct val="200000"/>
              </a:lnSpc>
            </a:pPr>
            <a:r>
              <a:rPr lang="en-IN" b="0" i="0" dirty="0">
                <a:solidFill>
                  <a:srgbClr val="161616"/>
                </a:solidFill>
                <a:effectLst/>
                <a:latin typeface="IBM Plex Sans" panose="020B0503050203000203" pitchFamily="34" charset="0"/>
              </a:rPr>
              <a:t>See how automation improves a claims reimbursement process. </a:t>
            </a:r>
          </a:p>
          <a:p>
            <a:pPr lvl="1" algn="just">
              <a:lnSpc>
                <a:spcPct val="200000"/>
              </a:lnSpc>
            </a:pPr>
            <a:r>
              <a:rPr lang="en-IN" b="0" i="0" dirty="0">
                <a:solidFill>
                  <a:srgbClr val="161616"/>
                </a:solidFill>
                <a:effectLst/>
                <a:latin typeface="IBM Plex Sans" panose="020B0503050203000203" pitchFamily="34" charset="0"/>
              </a:rPr>
              <a:t>In this example, we’ll use an RPA bot with APIs for document capture and business rules to complete the process faster – and with fewer errors.</a:t>
            </a:r>
            <a:endParaRPr lang="en-US" dirty="0"/>
          </a:p>
        </p:txBody>
      </p:sp>
    </p:spTree>
    <p:extLst>
      <p:ext uri="{BB962C8B-B14F-4D97-AF65-F5344CB8AC3E}">
        <p14:creationId xmlns:p14="http://schemas.microsoft.com/office/powerpoint/2010/main" val="104579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59EC-DB13-1AB8-A47C-B4169F7F2F6A}"/>
              </a:ext>
            </a:extLst>
          </p:cNvPr>
          <p:cNvSpPr>
            <a:spLocks noGrp="1"/>
          </p:cNvSpPr>
          <p:nvPr>
            <p:ph type="title"/>
          </p:nvPr>
        </p:nvSpPr>
        <p:spPr/>
        <p:txBody>
          <a:bodyPr/>
          <a:lstStyle/>
          <a:p>
            <a:r>
              <a:rPr lang="en-IN" b="0" i="0" dirty="0">
                <a:solidFill>
                  <a:srgbClr val="161616"/>
                </a:solidFill>
                <a:effectLst/>
                <a:latin typeface="IBM Plex Sans" panose="020B0503050203000203" pitchFamily="34" charset="0"/>
              </a:rPr>
              <a:t>IBM case management</a:t>
            </a:r>
            <a:endParaRPr lang="en-US" dirty="0"/>
          </a:p>
        </p:txBody>
      </p:sp>
      <p:sp>
        <p:nvSpPr>
          <p:cNvPr id="3" name="Content Placeholder 2">
            <a:extLst>
              <a:ext uri="{FF2B5EF4-FFF2-40B4-BE49-F238E27FC236}">
                <a16:creationId xmlns:a16="http://schemas.microsoft.com/office/drawing/2014/main" id="{B21421DE-82D0-DC4F-71BC-09EFB8F6AA4E}"/>
              </a:ext>
            </a:extLst>
          </p:cNvPr>
          <p:cNvSpPr>
            <a:spLocks noGrp="1"/>
          </p:cNvSpPr>
          <p:nvPr>
            <p:ph idx="1"/>
          </p:nvPr>
        </p:nvSpPr>
        <p:spPr/>
        <p:txBody>
          <a:bodyPr/>
          <a:lstStyle/>
          <a:p>
            <a:pPr algn="just">
              <a:lnSpc>
                <a:spcPct val="200000"/>
              </a:lnSpc>
            </a:pPr>
            <a:r>
              <a:rPr lang="en-US" dirty="0"/>
              <a:t>Claims reimbursement automation</a:t>
            </a:r>
          </a:p>
          <a:p>
            <a:pPr algn="just">
              <a:lnSpc>
                <a:spcPct val="200000"/>
              </a:lnSpc>
            </a:pPr>
            <a:r>
              <a:rPr lang="en-US" dirty="0"/>
              <a:t>An RPA bot processing emails, documents, cloud APIs and web apps</a:t>
            </a:r>
          </a:p>
          <a:p>
            <a:pPr algn="just">
              <a:lnSpc>
                <a:spcPct val="200000"/>
              </a:lnSpc>
            </a:pPr>
            <a:r>
              <a:rPr lang="en-US" dirty="0"/>
              <a:t>Additional automation by combining the bot with easy to use document capture and flexible business rules</a:t>
            </a:r>
          </a:p>
        </p:txBody>
      </p:sp>
    </p:spTree>
    <p:extLst>
      <p:ext uri="{BB962C8B-B14F-4D97-AF65-F5344CB8AC3E}">
        <p14:creationId xmlns:p14="http://schemas.microsoft.com/office/powerpoint/2010/main" val="75793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32A0-435D-E6DA-AC9E-96CDF0090BD6}"/>
              </a:ext>
            </a:extLst>
          </p:cNvPr>
          <p:cNvSpPr>
            <a:spLocks noGrp="1"/>
          </p:cNvSpPr>
          <p:nvPr>
            <p:ph type="title"/>
          </p:nvPr>
        </p:nvSpPr>
        <p:spPr/>
        <p:txBody>
          <a:bodyPr/>
          <a:lstStyle/>
          <a:p>
            <a:r>
              <a:rPr lang="en-IN" b="0" i="0" dirty="0">
                <a:solidFill>
                  <a:srgbClr val="161616"/>
                </a:solidFill>
                <a:effectLst/>
                <a:latin typeface="IBM Plex Sans" panose="020B0503050203000203" pitchFamily="34" charset="0"/>
              </a:rPr>
              <a:t>IBM case management</a:t>
            </a:r>
            <a:endParaRPr lang="en-US" dirty="0"/>
          </a:p>
        </p:txBody>
      </p:sp>
      <p:pic>
        <p:nvPicPr>
          <p:cNvPr id="5" name="Content Placeholder 4" descr="Graphical user interface, application, PowerPoint&#10;&#10;Description automatically generated">
            <a:extLst>
              <a:ext uri="{FF2B5EF4-FFF2-40B4-BE49-F238E27FC236}">
                <a16:creationId xmlns:a16="http://schemas.microsoft.com/office/drawing/2014/main" id="{415B9F06-422E-BBA8-DCBE-459BA795EA40}"/>
              </a:ext>
            </a:extLst>
          </p:cNvPr>
          <p:cNvPicPr>
            <a:picLocks noGrp="1" noChangeAspect="1"/>
          </p:cNvPicPr>
          <p:nvPr>
            <p:ph idx="1"/>
          </p:nvPr>
        </p:nvPicPr>
        <p:blipFill rotWithShape="1">
          <a:blip r:embed="rId3"/>
          <a:srcRect l="23043" t="40701" r="32091" b="39075"/>
          <a:stretch/>
        </p:blipFill>
        <p:spPr>
          <a:xfrm>
            <a:off x="452120" y="1690688"/>
            <a:ext cx="11525350" cy="3937952"/>
          </a:xfrm>
        </p:spPr>
      </p:pic>
    </p:spTree>
    <p:extLst>
      <p:ext uri="{BB962C8B-B14F-4D97-AF65-F5344CB8AC3E}">
        <p14:creationId xmlns:p14="http://schemas.microsoft.com/office/powerpoint/2010/main" val="3696308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B959-07BA-2C6C-B1B7-512404A33615}"/>
              </a:ext>
            </a:extLst>
          </p:cNvPr>
          <p:cNvSpPr>
            <a:spLocks noGrp="1"/>
          </p:cNvSpPr>
          <p:nvPr>
            <p:ph type="title"/>
          </p:nvPr>
        </p:nvSpPr>
        <p:spPr/>
        <p:txBody>
          <a:bodyPr/>
          <a:lstStyle/>
          <a:p>
            <a:r>
              <a:rPr lang="en-IN" b="0" i="0" dirty="0">
                <a:solidFill>
                  <a:srgbClr val="161616"/>
                </a:solidFill>
                <a:effectLst/>
                <a:latin typeface="IBM Plex Sans" panose="020B0503050203000203" pitchFamily="34" charset="0"/>
              </a:rPr>
              <a:t>IBM case management</a:t>
            </a:r>
            <a:endParaRPr lang="en-US" dirty="0"/>
          </a:p>
        </p:txBody>
      </p:sp>
      <p:pic>
        <p:nvPicPr>
          <p:cNvPr id="5" name="Content Placeholder 4" descr="Graphical user interface, application&#10;&#10;Description automatically generated">
            <a:extLst>
              <a:ext uri="{FF2B5EF4-FFF2-40B4-BE49-F238E27FC236}">
                <a16:creationId xmlns:a16="http://schemas.microsoft.com/office/drawing/2014/main" id="{2F4FFB40-A194-43E2-617D-066CE4542975}"/>
              </a:ext>
            </a:extLst>
          </p:cNvPr>
          <p:cNvPicPr>
            <a:picLocks noGrp="1" noChangeAspect="1"/>
          </p:cNvPicPr>
          <p:nvPr>
            <p:ph idx="1"/>
          </p:nvPr>
        </p:nvPicPr>
        <p:blipFill rotWithShape="1">
          <a:blip r:embed="rId2"/>
          <a:srcRect l="2718" t="15484" r="24608" b="9332"/>
          <a:stretch/>
        </p:blipFill>
        <p:spPr>
          <a:xfrm>
            <a:off x="1854200" y="1529754"/>
            <a:ext cx="7675880" cy="4963121"/>
          </a:xfrm>
        </p:spPr>
      </p:pic>
    </p:spTree>
    <p:extLst>
      <p:ext uri="{BB962C8B-B14F-4D97-AF65-F5344CB8AC3E}">
        <p14:creationId xmlns:p14="http://schemas.microsoft.com/office/powerpoint/2010/main" val="2393470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90324BAE-74ED-CF20-0198-7A62610ABE1B}"/>
              </a:ext>
            </a:extLst>
          </p:cNvPr>
          <p:cNvPicPr>
            <a:picLocks noGrp="1" noChangeAspect="1"/>
          </p:cNvPicPr>
          <p:nvPr>
            <p:ph idx="1"/>
          </p:nvPr>
        </p:nvPicPr>
        <p:blipFill rotWithShape="1">
          <a:blip r:embed="rId2"/>
          <a:srcRect l="1842" t="15483" r="24316" b="9799"/>
          <a:stretch/>
        </p:blipFill>
        <p:spPr>
          <a:xfrm>
            <a:off x="1056640" y="344856"/>
            <a:ext cx="9753600" cy="6168287"/>
          </a:xfrm>
        </p:spPr>
      </p:pic>
    </p:spTree>
    <p:extLst>
      <p:ext uri="{BB962C8B-B14F-4D97-AF65-F5344CB8AC3E}">
        <p14:creationId xmlns:p14="http://schemas.microsoft.com/office/powerpoint/2010/main" val="2572600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194D-56E8-24CE-2668-679DB1D246AD}"/>
              </a:ext>
            </a:extLst>
          </p:cNvPr>
          <p:cNvSpPr>
            <a:spLocks noGrp="1"/>
          </p:cNvSpPr>
          <p:nvPr>
            <p:ph type="title"/>
          </p:nvPr>
        </p:nvSpPr>
        <p:spPr/>
        <p:txBody>
          <a:bodyPr/>
          <a:lstStyle/>
          <a:p>
            <a:r>
              <a:rPr lang="en-US" dirty="0"/>
              <a:t>Essentials</a:t>
            </a:r>
          </a:p>
        </p:txBody>
      </p:sp>
      <p:sp>
        <p:nvSpPr>
          <p:cNvPr id="3" name="Content Placeholder 2">
            <a:extLst>
              <a:ext uri="{FF2B5EF4-FFF2-40B4-BE49-F238E27FC236}">
                <a16:creationId xmlns:a16="http://schemas.microsoft.com/office/drawing/2014/main" id="{E8620EAB-48D9-0CEA-2066-4BF203D7E38D}"/>
              </a:ext>
            </a:extLst>
          </p:cNvPr>
          <p:cNvSpPr>
            <a:spLocks noGrp="1"/>
          </p:cNvSpPr>
          <p:nvPr>
            <p:ph idx="1"/>
          </p:nvPr>
        </p:nvSpPr>
        <p:spPr/>
        <p:txBody>
          <a:bodyPr>
            <a:normAutofit/>
          </a:bodyPr>
          <a:lstStyle/>
          <a:p>
            <a:r>
              <a:rPr lang="en-US" dirty="0"/>
              <a:t>Less paper, more functionality</a:t>
            </a:r>
          </a:p>
          <a:p>
            <a:pPr lvl="1"/>
            <a:r>
              <a:rPr lang="en-IN" b="0" i="0" dirty="0">
                <a:solidFill>
                  <a:srgbClr val="161616"/>
                </a:solidFill>
                <a:effectLst/>
                <a:latin typeface="IBM Plex Sans" panose="020B0503050203000203" pitchFamily="34" charset="0"/>
              </a:rPr>
              <a:t>Document management has grown from digitized paper to include security, auditing and more.</a:t>
            </a:r>
            <a:endParaRPr lang="en-US" dirty="0"/>
          </a:p>
          <a:p>
            <a:r>
              <a:rPr lang="en-US" dirty="0"/>
              <a:t>More storage capacity</a:t>
            </a:r>
          </a:p>
          <a:p>
            <a:pPr lvl="1" fontAlgn="base"/>
            <a:r>
              <a:rPr lang="en-IN" b="0" i="0" dirty="0">
                <a:solidFill>
                  <a:srgbClr val="161616"/>
                </a:solidFill>
                <a:effectLst/>
                <a:latin typeface="inherit"/>
              </a:rPr>
              <a:t>The storage capacity of a server is greater than a physical filing cabinet or warehouse.  </a:t>
            </a:r>
            <a:endParaRPr lang="en-US" dirty="0"/>
          </a:p>
          <a:p>
            <a:r>
              <a:rPr lang="en-US" dirty="0"/>
              <a:t>Common attributes</a:t>
            </a:r>
          </a:p>
          <a:p>
            <a:pPr lvl="1" fontAlgn="base"/>
            <a:r>
              <a:rPr lang="en-IN" b="0" i="0" dirty="0">
                <a:solidFill>
                  <a:srgbClr val="161616"/>
                </a:solidFill>
                <a:effectLst/>
                <a:latin typeface="inherit"/>
              </a:rPr>
              <a:t>Systems vary in scope but share attributes such as indexing, version control and more.  </a:t>
            </a:r>
          </a:p>
        </p:txBody>
      </p:sp>
    </p:spTree>
    <p:extLst>
      <p:ext uri="{BB962C8B-B14F-4D97-AF65-F5344CB8AC3E}">
        <p14:creationId xmlns:p14="http://schemas.microsoft.com/office/powerpoint/2010/main" val="319796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2D94-2A90-2960-7648-5B3D07D3B46B}"/>
              </a:ext>
            </a:extLst>
          </p:cNvPr>
          <p:cNvSpPr>
            <a:spLocks noGrp="1"/>
          </p:cNvSpPr>
          <p:nvPr>
            <p:ph type="title"/>
          </p:nvPr>
        </p:nvSpPr>
        <p:spPr/>
        <p:txBody>
          <a:bodyPr/>
          <a:lstStyle/>
          <a:p>
            <a:r>
              <a:rPr lang="en-US" dirty="0"/>
              <a:t>CMS vs. DMS</a:t>
            </a:r>
          </a:p>
        </p:txBody>
      </p:sp>
      <p:graphicFrame>
        <p:nvGraphicFramePr>
          <p:cNvPr id="5" name="Table 5">
            <a:extLst>
              <a:ext uri="{FF2B5EF4-FFF2-40B4-BE49-F238E27FC236}">
                <a16:creationId xmlns:a16="http://schemas.microsoft.com/office/drawing/2014/main" id="{DF6EE44B-D128-C23E-0A9E-C0C543AAC7DA}"/>
              </a:ext>
            </a:extLst>
          </p:cNvPr>
          <p:cNvGraphicFramePr>
            <a:graphicFrameLocks noGrp="1"/>
          </p:cNvGraphicFramePr>
          <p:nvPr>
            <p:ph idx="1"/>
            <p:extLst>
              <p:ext uri="{D42A27DB-BD31-4B8C-83A1-F6EECF244321}">
                <p14:modId xmlns:p14="http://schemas.microsoft.com/office/powerpoint/2010/main" val="843760339"/>
              </p:ext>
            </p:extLst>
          </p:nvPr>
        </p:nvGraphicFramePr>
        <p:xfrm>
          <a:off x="838200" y="1825625"/>
          <a:ext cx="10515600" cy="445008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165223749"/>
                    </a:ext>
                  </a:extLst>
                </a:gridCol>
                <a:gridCol w="5257800">
                  <a:extLst>
                    <a:ext uri="{9D8B030D-6E8A-4147-A177-3AD203B41FA5}">
                      <a16:colId xmlns:a16="http://schemas.microsoft.com/office/drawing/2014/main" val="552802575"/>
                    </a:ext>
                  </a:extLst>
                </a:gridCol>
              </a:tblGrid>
              <a:tr h="370840">
                <a:tc>
                  <a:txBody>
                    <a:bodyPr/>
                    <a:lstStyle/>
                    <a:p>
                      <a:pPr algn="ctr"/>
                      <a:r>
                        <a:rPr lang="en-US" sz="2800" dirty="0"/>
                        <a:t>CMS</a:t>
                      </a:r>
                    </a:p>
                  </a:txBody>
                  <a:tcPr/>
                </a:tc>
                <a:tc>
                  <a:txBody>
                    <a:bodyPr/>
                    <a:lstStyle/>
                    <a:p>
                      <a:pPr algn="ctr"/>
                      <a:r>
                        <a:rPr lang="en-US" sz="2800" dirty="0"/>
                        <a:t>DMS</a:t>
                      </a:r>
                    </a:p>
                  </a:txBody>
                  <a:tcPr/>
                </a:tc>
                <a:extLst>
                  <a:ext uri="{0D108BD9-81ED-4DB2-BD59-A6C34878D82A}">
                    <a16:rowId xmlns:a16="http://schemas.microsoft.com/office/drawing/2014/main" val="4251037097"/>
                  </a:ext>
                </a:extLst>
              </a:tr>
              <a:tr h="0">
                <a:tc>
                  <a:txBody>
                    <a:bodyPr/>
                    <a:lstStyle/>
                    <a:p>
                      <a:pPr algn="just"/>
                      <a:r>
                        <a:rPr lang="en-IN" sz="2800" b="0" kern="1200" dirty="0">
                          <a:solidFill>
                            <a:schemeClr val="dk1"/>
                          </a:solidFill>
                          <a:effectLst/>
                        </a:rPr>
                        <a:t>Content management systems are used to create and manage various types of digital content besides documents in the traditional sense. For example, in addition to being used for PDFs, Word files or Excel files, a CMS could be used to manage things like images, web pages, records and flash files.</a:t>
                      </a:r>
                      <a:endParaRPr lang="en-US" sz="2800" dirty="0"/>
                    </a:p>
                  </a:txBody>
                  <a:tcPr/>
                </a:tc>
                <a:tc>
                  <a:txBody>
                    <a:bodyPr/>
                    <a:lstStyle/>
                    <a:p>
                      <a:pPr algn="just"/>
                      <a:r>
                        <a:rPr lang="en-IN" sz="2800" b="0" kern="1200" dirty="0">
                          <a:solidFill>
                            <a:schemeClr val="dk1"/>
                          </a:solidFill>
                          <a:effectLst/>
                        </a:rPr>
                        <a:t>DMS is a system that helps businesses to create, track and store digitized documents. A DMS is used to classify, retain and protect electronic information. It also supports versioning, collaboration and workflows. </a:t>
                      </a:r>
                      <a:endParaRPr lang="en-US" sz="2800" dirty="0"/>
                    </a:p>
                  </a:txBody>
                  <a:tcPr/>
                </a:tc>
                <a:extLst>
                  <a:ext uri="{0D108BD9-81ED-4DB2-BD59-A6C34878D82A}">
                    <a16:rowId xmlns:a16="http://schemas.microsoft.com/office/drawing/2014/main" val="1923931964"/>
                  </a:ext>
                </a:extLst>
              </a:tr>
            </a:tbl>
          </a:graphicData>
        </a:graphic>
      </p:graphicFrame>
    </p:spTree>
    <p:extLst>
      <p:ext uri="{BB962C8B-B14F-4D97-AF65-F5344CB8AC3E}">
        <p14:creationId xmlns:p14="http://schemas.microsoft.com/office/powerpoint/2010/main" val="197539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642C-368D-349E-2BBC-6980247F51EF}"/>
              </a:ext>
            </a:extLst>
          </p:cNvPr>
          <p:cNvSpPr>
            <a:spLocks noGrp="1"/>
          </p:cNvSpPr>
          <p:nvPr>
            <p:ph type="title"/>
          </p:nvPr>
        </p:nvSpPr>
        <p:spPr/>
        <p:txBody>
          <a:bodyPr/>
          <a:lstStyle/>
          <a:p>
            <a:r>
              <a:rPr lang="en-US" dirty="0"/>
              <a:t>Content Workflow</a:t>
            </a:r>
          </a:p>
        </p:txBody>
      </p:sp>
      <p:sp>
        <p:nvSpPr>
          <p:cNvPr id="3" name="Content Placeholder 2">
            <a:extLst>
              <a:ext uri="{FF2B5EF4-FFF2-40B4-BE49-F238E27FC236}">
                <a16:creationId xmlns:a16="http://schemas.microsoft.com/office/drawing/2014/main" id="{5A348525-C7B3-E1F7-9795-38613938B9E7}"/>
              </a:ext>
            </a:extLst>
          </p:cNvPr>
          <p:cNvSpPr>
            <a:spLocks noGrp="1"/>
          </p:cNvSpPr>
          <p:nvPr>
            <p:ph idx="1"/>
          </p:nvPr>
        </p:nvSpPr>
        <p:spPr/>
        <p:txBody>
          <a:bodyPr>
            <a:normAutofit fontScale="92500" lnSpcReduction="10000"/>
          </a:bodyPr>
          <a:lstStyle/>
          <a:p>
            <a:pPr algn="just" fontAlgn="base"/>
            <a:r>
              <a:rPr lang="en-IN" b="0" i="0" dirty="0">
                <a:effectLst/>
                <a:latin typeface="Lexend Deca"/>
              </a:rPr>
              <a:t>Strategists, writers, editors, and </a:t>
            </a:r>
            <a:r>
              <a:rPr lang="en-IN" b="0" i="0" u="none" strike="noStrike" dirty="0">
                <a:effectLst/>
                <a:latin typeface="inherit"/>
              </a:rPr>
              <a:t>managers</a:t>
            </a:r>
            <a:r>
              <a:rPr lang="en-IN" b="0" i="0" dirty="0">
                <a:effectLst/>
                <a:latin typeface="Lexend Deca"/>
              </a:rPr>
              <a:t> are people you would have on your content team. Their tasks, seen in a workflow, include planning, writing, editing, publishing, and more; however, each function is not necessary for every content type.</a:t>
            </a:r>
          </a:p>
          <a:p>
            <a:pPr algn="just" fontAlgn="base"/>
            <a:r>
              <a:rPr lang="en-IN" b="0" i="0" dirty="0">
                <a:effectLst/>
                <a:latin typeface="Lexend Deca"/>
              </a:rPr>
              <a:t>Depending on the </a:t>
            </a:r>
            <a:r>
              <a:rPr lang="en-IN" b="0" i="0" u="none" strike="noStrike" dirty="0">
                <a:effectLst/>
                <a:latin typeface="inherit"/>
              </a:rPr>
              <a:t>content type</a:t>
            </a:r>
            <a:r>
              <a:rPr lang="en-IN" b="0" i="0" dirty="0">
                <a:effectLst/>
                <a:latin typeface="Lexend Deca"/>
              </a:rPr>
              <a:t>, your workflow will change. Businesses can publish various content like newsletters, </a:t>
            </a:r>
            <a:r>
              <a:rPr lang="en-IN" b="0" i="0" u="none" strike="noStrike" dirty="0">
                <a:effectLst/>
                <a:latin typeface="inherit"/>
              </a:rPr>
              <a:t>blog posts</a:t>
            </a:r>
            <a:r>
              <a:rPr lang="en-IN" b="0" i="0" dirty="0">
                <a:effectLst/>
                <a:latin typeface="Lexend Deca"/>
              </a:rPr>
              <a:t>, and social media posts. The content workflow is different for each asset. </a:t>
            </a:r>
          </a:p>
          <a:p>
            <a:pPr algn="just" fontAlgn="base"/>
            <a:r>
              <a:rPr lang="en-IN" b="0" i="0" dirty="0">
                <a:effectLst/>
                <a:latin typeface="Lexend Deca"/>
              </a:rPr>
              <a:t>For example, compare the publication of a newsletter and a social media post. The most evident difference in this process is that the content types go through different channels. Once you break down the workflows, you will discover that each may require separate people, processes, tools, and resources.</a:t>
            </a:r>
          </a:p>
        </p:txBody>
      </p:sp>
    </p:spTree>
    <p:extLst>
      <p:ext uri="{BB962C8B-B14F-4D97-AF65-F5344CB8AC3E}">
        <p14:creationId xmlns:p14="http://schemas.microsoft.com/office/powerpoint/2010/main" val="1299334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4642-F61F-D0C2-F7F4-C7EDA288C413}"/>
              </a:ext>
            </a:extLst>
          </p:cNvPr>
          <p:cNvSpPr>
            <a:spLocks noGrp="1"/>
          </p:cNvSpPr>
          <p:nvPr>
            <p:ph type="title"/>
          </p:nvPr>
        </p:nvSpPr>
        <p:spPr/>
        <p:txBody>
          <a:bodyPr>
            <a:normAutofit/>
          </a:bodyPr>
          <a:lstStyle/>
          <a:p>
            <a:r>
              <a:rPr lang="en-IN" b="1" i="0" dirty="0">
                <a:solidFill>
                  <a:srgbClr val="333333"/>
                </a:solidFill>
                <a:effectLst/>
                <a:latin typeface="Soleil"/>
              </a:rPr>
              <a:t>How CMS and DMS Are Similar?</a:t>
            </a:r>
            <a:endParaRPr lang="en-US" dirty="0"/>
          </a:p>
        </p:txBody>
      </p:sp>
      <p:sp>
        <p:nvSpPr>
          <p:cNvPr id="3" name="Content Placeholder 2">
            <a:extLst>
              <a:ext uri="{FF2B5EF4-FFF2-40B4-BE49-F238E27FC236}">
                <a16:creationId xmlns:a16="http://schemas.microsoft.com/office/drawing/2014/main" id="{F4150AD4-CAA2-4254-8B2A-2F9CF15BFAEC}"/>
              </a:ext>
            </a:extLst>
          </p:cNvPr>
          <p:cNvSpPr>
            <a:spLocks noGrp="1"/>
          </p:cNvSpPr>
          <p:nvPr>
            <p:ph idx="1"/>
          </p:nvPr>
        </p:nvSpPr>
        <p:spPr/>
        <p:txBody>
          <a:bodyPr>
            <a:normAutofit/>
          </a:bodyPr>
          <a:lstStyle/>
          <a:p>
            <a:pPr algn="l">
              <a:lnSpc>
                <a:spcPct val="100000"/>
              </a:lnSpc>
            </a:pPr>
            <a:r>
              <a:rPr lang="en-IN" b="0" i="0" dirty="0">
                <a:solidFill>
                  <a:srgbClr val="333333"/>
                </a:solidFill>
                <a:effectLst/>
                <a:latin typeface="Soleil"/>
              </a:rPr>
              <a:t>Document management systems and content management systems both do the following:</a:t>
            </a:r>
          </a:p>
          <a:p>
            <a:pPr lvl="1">
              <a:lnSpc>
                <a:spcPct val="100000"/>
              </a:lnSpc>
            </a:pPr>
            <a:r>
              <a:rPr lang="en-IN" b="0" i="0" dirty="0">
                <a:solidFill>
                  <a:srgbClr val="333333"/>
                </a:solidFill>
                <a:effectLst/>
                <a:latin typeface="Soleil"/>
              </a:rPr>
              <a:t>Help manage documents.</a:t>
            </a:r>
          </a:p>
          <a:p>
            <a:pPr lvl="1">
              <a:lnSpc>
                <a:spcPct val="100000"/>
              </a:lnSpc>
            </a:pPr>
            <a:r>
              <a:rPr lang="en-IN" b="0" i="0" dirty="0">
                <a:solidFill>
                  <a:srgbClr val="333333"/>
                </a:solidFill>
                <a:effectLst/>
                <a:latin typeface="Soleil"/>
              </a:rPr>
              <a:t>Facilitate information creation, retention and distribution.</a:t>
            </a:r>
          </a:p>
          <a:p>
            <a:pPr lvl="1">
              <a:lnSpc>
                <a:spcPct val="100000"/>
              </a:lnSpc>
            </a:pPr>
            <a:r>
              <a:rPr lang="en-IN" b="0" i="0" dirty="0">
                <a:solidFill>
                  <a:srgbClr val="333333"/>
                </a:solidFill>
                <a:effectLst/>
                <a:latin typeface="Soleil"/>
              </a:rPr>
              <a:t>Provide centralized storage for data.</a:t>
            </a:r>
          </a:p>
          <a:p>
            <a:pPr lvl="1">
              <a:lnSpc>
                <a:spcPct val="100000"/>
              </a:lnSpc>
            </a:pPr>
            <a:r>
              <a:rPr lang="en-IN" b="0" i="0" dirty="0">
                <a:solidFill>
                  <a:srgbClr val="333333"/>
                </a:solidFill>
                <a:effectLst/>
                <a:latin typeface="Soleil"/>
              </a:rPr>
              <a:t>Ensure fast and easy information retrieval.</a:t>
            </a:r>
          </a:p>
          <a:p>
            <a:pPr lvl="1">
              <a:lnSpc>
                <a:spcPct val="100000"/>
              </a:lnSpc>
            </a:pPr>
            <a:r>
              <a:rPr lang="en-IN" b="0" i="0" dirty="0">
                <a:solidFill>
                  <a:srgbClr val="333333"/>
                </a:solidFill>
                <a:effectLst/>
                <a:latin typeface="Soleil"/>
              </a:rPr>
              <a:t>Provide high-level information security.</a:t>
            </a:r>
          </a:p>
          <a:p>
            <a:pPr lvl="1">
              <a:lnSpc>
                <a:spcPct val="100000"/>
              </a:lnSpc>
            </a:pPr>
            <a:r>
              <a:rPr lang="en-IN" b="0" i="0" dirty="0">
                <a:solidFill>
                  <a:srgbClr val="333333"/>
                </a:solidFill>
                <a:effectLst/>
                <a:latin typeface="Soleil"/>
              </a:rPr>
              <a:t>Support content-driven collaboration.</a:t>
            </a:r>
          </a:p>
          <a:p>
            <a:pPr lvl="1">
              <a:lnSpc>
                <a:spcPct val="100000"/>
              </a:lnSpc>
            </a:pPr>
            <a:r>
              <a:rPr lang="en-IN" b="0" i="0" dirty="0">
                <a:solidFill>
                  <a:srgbClr val="333333"/>
                </a:solidFill>
                <a:effectLst/>
                <a:latin typeface="Soleil"/>
              </a:rPr>
              <a:t>Offer automated workflows.</a:t>
            </a:r>
          </a:p>
          <a:p>
            <a:endParaRPr lang="en-US" dirty="0"/>
          </a:p>
        </p:txBody>
      </p:sp>
    </p:spTree>
    <p:extLst>
      <p:ext uri="{BB962C8B-B14F-4D97-AF65-F5344CB8AC3E}">
        <p14:creationId xmlns:p14="http://schemas.microsoft.com/office/powerpoint/2010/main" val="3729274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3811-7C21-B9F2-7547-50294BCD120E}"/>
              </a:ext>
            </a:extLst>
          </p:cNvPr>
          <p:cNvSpPr>
            <a:spLocks noGrp="1"/>
          </p:cNvSpPr>
          <p:nvPr>
            <p:ph type="title"/>
          </p:nvPr>
        </p:nvSpPr>
        <p:spPr/>
        <p:txBody>
          <a:bodyPr>
            <a:normAutofit/>
          </a:bodyPr>
          <a:lstStyle/>
          <a:p>
            <a:r>
              <a:rPr lang="en-IN" b="1" i="0" dirty="0">
                <a:solidFill>
                  <a:srgbClr val="333333"/>
                </a:solidFill>
                <a:effectLst/>
                <a:latin typeface="Soleil"/>
              </a:rPr>
              <a:t>How CMS and DMS Differ?</a:t>
            </a:r>
            <a:endParaRPr lang="en-US" dirty="0"/>
          </a:p>
        </p:txBody>
      </p:sp>
      <p:sp>
        <p:nvSpPr>
          <p:cNvPr id="3" name="Content Placeholder 2">
            <a:extLst>
              <a:ext uri="{FF2B5EF4-FFF2-40B4-BE49-F238E27FC236}">
                <a16:creationId xmlns:a16="http://schemas.microsoft.com/office/drawing/2014/main" id="{9F83873E-F776-C7A4-FAF0-B3EEE189604A}"/>
              </a:ext>
            </a:extLst>
          </p:cNvPr>
          <p:cNvSpPr>
            <a:spLocks noGrp="1"/>
          </p:cNvSpPr>
          <p:nvPr>
            <p:ph idx="1"/>
          </p:nvPr>
        </p:nvSpPr>
        <p:spPr/>
        <p:txBody>
          <a:bodyPr>
            <a:normAutofit fontScale="85000" lnSpcReduction="20000"/>
          </a:bodyPr>
          <a:lstStyle/>
          <a:p>
            <a:pPr algn="just">
              <a:buFont typeface="Arial" panose="020B0604020202020204" pitchFamily="34" charset="0"/>
              <a:buChar char="•"/>
            </a:pPr>
            <a:r>
              <a:rPr lang="en-IN" b="0" i="0" dirty="0">
                <a:solidFill>
                  <a:srgbClr val="333333"/>
                </a:solidFill>
                <a:effectLst/>
                <a:latin typeface="Soleil"/>
              </a:rPr>
              <a:t>A DMS manages structured data and is focused on documents in the traditional sense in such formats as Word, PDF, PowerPoint, Excel, etc. A CMS, on the other hand, can handle both structured data and unstructured data, such as web content (HTML and PDF files) and digital assets (images and audio and video files).</a:t>
            </a:r>
          </a:p>
          <a:p>
            <a:pPr algn="just">
              <a:buFont typeface="Arial" panose="020B0604020202020204" pitchFamily="34" charset="0"/>
              <a:buChar char="•"/>
            </a:pPr>
            <a:r>
              <a:rPr lang="en-IN" b="0" i="0" dirty="0">
                <a:solidFill>
                  <a:srgbClr val="333333"/>
                </a:solidFill>
                <a:effectLst/>
                <a:latin typeface="Soleil"/>
              </a:rPr>
              <a:t>The key purposes of a DMS are regulatory compliance and workflow management, while the key purposes of a CMS are storage, retrieval and publishing of content.</a:t>
            </a:r>
          </a:p>
          <a:p>
            <a:pPr algn="just">
              <a:buFont typeface="Arial" panose="020B0604020202020204" pitchFamily="34" charset="0"/>
              <a:buChar char="•"/>
            </a:pPr>
            <a:r>
              <a:rPr lang="en-IN" b="0" i="0" dirty="0">
                <a:solidFill>
                  <a:srgbClr val="333333"/>
                </a:solidFill>
                <a:effectLst/>
                <a:latin typeface="Soleil"/>
              </a:rPr>
              <a:t>DMS applications have advanced imaging and scanning capabilities, such as optical character recognition (OCR), handprint character recognition (HCR), optical mark recognition (OMR) and more. CMS tools usually don’t support those functions.</a:t>
            </a:r>
          </a:p>
          <a:p>
            <a:pPr algn="just">
              <a:buFont typeface="Arial" panose="020B0604020202020204" pitchFamily="34" charset="0"/>
              <a:buChar char="•"/>
            </a:pPr>
            <a:r>
              <a:rPr lang="en-IN" b="0" i="0" dirty="0">
                <a:solidFill>
                  <a:srgbClr val="333333"/>
                </a:solidFill>
                <a:effectLst/>
                <a:latin typeface="Soleil"/>
              </a:rPr>
              <a:t>Integration with enterprise systems (such as enterprise resource planning and customer relationship management tools) is essential for a DMS but secondary for a CMS.</a:t>
            </a:r>
          </a:p>
        </p:txBody>
      </p:sp>
    </p:spTree>
    <p:extLst>
      <p:ext uri="{BB962C8B-B14F-4D97-AF65-F5344CB8AC3E}">
        <p14:creationId xmlns:p14="http://schemas.microsoft.com/office/powerpoint/2010/main" val="3238793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E5E6-4139-D7E0-A25D-B7B4306ADD28}"/>
              </a:ext>
            </a:extLst>
          </p:cNvPr>
          <p:cNvSpPr>
            <a:spLocks noGrp="1"/>
          </p:cNvSpPr>
          <p:nvPr>
            <p:ph type="title"/>
          </p:nvPr>
        </p:nvSpPr>
        <p:spPr/>
        <p:txBody>
          <a:bodyPr>
            <a:normAutofit/>
          </a:bodyPr>
          <a:lstStyle/>
          <a:p>
            <a:r>
              <a:rPr lang="en-IN" b="1" i="0" dirty="0">
                <a:solidFill>
                  <a:srgbClr val="333333"/>
                </a:solidFill>
                <a:effectLst/>
                <a:latin typeface="Soleil"/>
              </a:rPr>
              <a:t>EDM and ECM: One System or Two?</a:t>
            </a:r>
            <a:endParaRPr lang="en-US" dirty="0"/>
          </a:p>
        </p:txBody>
      </p:sp>
      <p:sp>
        <p:nvSpPr>
          <p:cNvPr id="3" name="Content Placeholder 2">
            <a:extLst>
              <a:ext uri="{FF2B5EF4-FFF2-40B4-BE49-F238E27FC236}">
                <a16:creationId xmlns:a16="http://schemas.microsoft.com/office/drawing/2014/main" id="{5200DCEC-8898-AB3A-BC71-A6495222E431}"/>
              </a:ext>
            </a:extLst>
          </p:cNvPr>
          <p:cNvSpPr>
            <a:spLocks noGrp="1"/>
          </p:cNvSpPr>
          <p:nvPr>
            <p:ph idx="1"/>
          </p:nvPr>
        </p:nvSpPr>
        <p:spPr/>
        <p:txBody>
          <a:bodyPr>
            <a:normAutofit/>
          </a:bodyPr>
          <a:lstStyle/>
          <a:p>
            <a:pPr algn="just"/>
            <a:r>
              <a:rPr lang="en-IN" b="0" i="0" dirty="0">
                <a:solidFill>
                  <a:srgbClr val="333333"/>
                </a:solidFill>
                <a:effectLst/>
                <a:latin typeface="Soleil"/>
              </a:rPr>
              <a:t>Enterprise document management systems are sets of technologies designed to handle creation, capture, indexing, storage, retrieval, routing and distribution of corporate documentation. </a:t>
            </a:r>
          </a:p>
          <a:p>
            <a:pPr algn="just"/>
            <a:r>
              <a:rPr lang="en-IN" b="0" i="0" dirty="0">
                <a:solidFill>
                  <a:srgbClr val="333333"/>
                </a:solidFill>
                <a:effectLst/>
                <a:latin typeface="Soleil"/>
              </a:rPr>
              <a:t>Enterprise content management, on the other hand, is a term used to refer to a set of strategies, methods and tools used to capture, manage, store, preserve and deliver corporate digital data.</a:t>
            </a:r>
          </a:p>
          <a:p>
            <a:pPr algn="just"/>
            <a:r>
              <a:rPr lang="en-IN" b="0" i="0" dirty="0">
                <a:solidFill>
                  <a:srgbClr val="333333"/>
                </a:solidFill>
                <a:effectLst/>
                <a:latin typeface="Soleil"/>
              </a:rPr>
              <a:t>As is the case with DMS and CMS, EDM and ECM overlap. Sometimes, it’s difficult to say whether they are two different systems or one entity.</a:t>
            </a:r>
          </a:p>
        </p:txBody>
      </p:sp>
    </p:spTree>
    <p:extLst>
      <p:ext uri="{BB962C8B-B14F-4D97-AF65-F5344CB8AC3E}">
        <p14:creationId xmlns:p14="http://schemas.microsoft.com/office/powerpoint/2010/main" val="136866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6696-8DB6-EAE1-CA43-125ABFF52805}"/>
              </a:ext>
            </a:extLst>
          </p:cNvPr>
          <p:cNvSpPr>
            <a:spLocks noGrp="1"/>
          </p:cNvSpPr>
          <p:nvPr>
            <p:ph type="title"/>
          </p:nvPr>
        </p:nvSpPr>
        <p:spPr/>
        <p:txBody>
          <a:bodyPr/>
          <a:lstStyle/>
          <a:p>
            <a:r>
              <a:rPr lang="en-IN" b="1" i="0" dirty="0">
                <a:solidFill>
                  <a:srgbClr val="333333"/>
                </a:solidFill>
                <a:effectLst/>
                <a:latin typeface="Soleil"/>
              </a:rPr>
              <a:t>EDM and ECM: One System or Two?</a:t>
            </a:r>
            <a:endParaRPr lang="en-US" dirty="0"/>
          </a:p>
        </p:txBody>
      </p:sp>
      <p:sp>
        <p:nvSpPr>
          <p:cNvPr id="3" name="Content Placeholder 2">
            <a:extLst>
              <a:ext uri="{FF2B5EF4-FFF2-40B4-BE49-F238E27FC236}">
                <a16:creationId xmlns:a16="http://schemas.microsoft.com/office/drawing/2014/main" id="{14BB5A5E-DDB1-2395-9BA7-A38B29F322B2}"/>
              </a:ext>
            </a:extLst>
          </p:cNvPr>
          <p:cNvSpPr>
            <a:spLocks noGrp="1"/>
          </p:cNvSpPr>
          <p:nvPr>
            <p:ph idx="1"/>
          </p:nvPr>
        </p:nvSpPr>
        <p:spPr>
          <a:xfrm>
            <a:off x="838200" y="1544320"/>
            <a:ext cx="10515600" cy="4775200"/>
          </a:xfrm>
        </p:spPr>
        <p:txBody>
          <a:bodyPr>
            <a:normAutofit fontScale="85000" lnSpcReduction="20000"/>
          </a:bodyPr>
          <a:lstStyle/>
          <a:p>
            <a:pPr algn="just"/>
            <a:r>
              <a:rPr lang="en-IN" b="1" i="0" dirty="0">
                <a:solidFill>
                  <a:srgbClr val="333333"/>
                </a:solidFill>
                <a:effectLst/>
                <a:latin typeface="Soleil"/>
              </a:rPr>
              <a:t>1. Capturing information:</a:t>
            </a:r>
            <a:r>
              <a:rPr lang="en-IN" b="0" i="0" dirty="0">
                <a:solidFill>
                  <a:srgbClr val="333333"/>
                </a:solidFill>
                <a:effectLst/>
                <a:latin typeface="Soleil"/>
              </a:rPr>
              <a:t> Creating information by digitizing paper documents, or obtaining, organizing and structuring information in electronic formats.</a:t>
            </a:r>
          </a:p>
          <a:p>
            <a:pPr algn="just"/>
            <a:r>
              <a:rPr lang="en-IN" b="1" i="0" dirty="0">
                <a:solidFill>
                  <a:srgbClr val="333333"/>
                </a:solidFill>
                <a:effectLst/>
                <a:latin typeface="Soleil"/>
              </a:rPr>
              <a:t>2. Managing information:</a:t>
            </a:r>
            <a:r>
              <a:rPr lang="en-IN" b="0" i="0" dirty="0">
                <a:solidFill>
                  <a:srgbClr val="333333"/>
                </a:solidFill>
                <a:effectLst/>
                <a:latin typeface="Soleil"/>
              </a:rPr>
              <a:t> Connecting, modifying and employing information. Specific aspects of managing information include the following:</a:t>
            </a:r>
          </a:p>
          <a:p>
            <a:pPr lvl="1" algn="just"/>
            <a:r>
              <a:rPr lang="en-IN" b="0" i="0" dirty="0">
                <a:solidFill>
                  <a:srgbClr val="333333"/>
                </a:solidFill>
                <a:effectLst/>
                <a:latin typeface="Soleil"/>
              </a:rPr>
              <a:t>Document management.</a:t>
            </a:r>
          </a:p>
          <a:p>
            <a:pPr lvl="1" algn="just"/>
            <a:r>
              <a:rPr lang="en-IN" b="0" i="0" dirty="0">
                <a:solidFill>
                  <a:srgbClr val="333333"/>
                </a:solidFill>
                <a:effectLst/>
                <a:latin typeface="Soleil"/>
              </a:rPr>
              <a:t>Collaboration.</a:t>
            </a:r>
          </a:p>
          <a:p>
            <a:pPr lvl="1" algn="just"/>
            <a:r>
              <a:rPr lang="en-IN" b="0" i="0" dirty="0">
                <a:solidFill>
                  <a:srgbClr val="333333"/>
                </a:solidFill>
                <a:effectLst/>
                <a:latin typeface="Soleil"/>
              </a:rPr>
              <a:t>Web content management.</a:t>
            </a:r>
          </a:p>
          <a:p>
            <a:pPr lvl="1" algn="just"/>
            <a:r>
              <a:rPr lang="en-IN" b="0" i="0" dirty="0">
                <a:solidFill>
                  <a:srgbClr val="333333"/>
                </a:solidFill>
                <a:effectLst/>
                <a:latin typeface="Soleil"/>
              </a:rPr>
              <a:t>Records management.</a:t>
            </a:r>
          </a:p>
          <a:p>
            <a:pPr lvl="1" algn="just"/>
            <a:r>
              <a:rPr lang="en-IN" b="0" i="0" dirty="0">
                <a:solidFill>
                  <a:srgbClr val="333333"/>
                </a:solidFill>
                <a:effectLst/>
                <a:latin typeface="Soleil"/>
              </a:rPr>
              <a:t>Workflow/business process management.</a:t>
            </a:r>
          </a:p>
          <a:p>
            <a:pPr algn="just"/>
            <a:r>
              <a:rPr lang="en-IN" b="1" i="0" dirty="0">
                <a:solidFill>
                  <a:srgbClr val="333333"/>
                </a:solidFill>
                <a:effectLst/>
                <a:latin typeface="Soleil"/>
              </a:rPr>
              <a:t>3. Storing information:</a:t>
            </a:r>
            <a:r>
              <a:rPr lang="en-IN" b="0" i="0" dirty="0">
                <a:solidFill>
                  <a:srgbClr val="333333"/>
                </a:solidFill>
                <a:effectLst/>
                <a:latin typeface="Soleil"/>
              </a:rPr>
              <a:t> Short-term storage of files in accessible folders to allow editing of files so frequently changing information can be updated.</a:t>
            </a:r>
          </a:p>
          <a:p>
            <a:pPr algn="just"/>
            <a:r>
              <a:rPr lang="en-IN" b="1" i="0" dirty="0">
                <a:solidFill>
                  <a:srgbClr val="333333"/>
                </a:solidFill>
                <a:effectLst/>
                <a:latin typeface="Soleil"/>
              </a:rPr>
              <a:t>4. Preserving information:</a:t>
            </a:r>
            <a:r>
              <a:rPr lang="en-IN" b="0" i="0" dirty="0">
                <a:solidFill>
                  <a:srgbClr val="333333"/>
                </a:solidFill>
                <a:effectLst/>
                <a:latin typeface="Soleil"/>
              </a:rPr>
              <a:t> Long-term retention of infrequently changing information as part of regulatory compliance efforts.</a:t>
            </a:r>
          </a:p>
          <a:p>
            <a:pPr algn="just"/>
            <a:r>
              <a:rPr lang="en-IN" b="1" i="0" dirty="0">
                <a:solidFill>
                  <a:srgbClr val="333333"/>
                </a:solidFill>
                <a:effectLst/>
                <a:latin typeface="Soleil"/>
              </a:rPr>
              <a:t>5. Delivering information:</a:t>
            </a:r>
            <a:r>
              <a:rPr lang="en-IN" b="0" i="0" dirty="0">
                <a:solidFill>
                  <a:srgbClr val="333333"/>
                </a:solidFill>
                <a:effectLst/>
                <a:latin typeface="Soleil"/>
              </a:rPr>
              <a:t> Providing clients, partners or auditors with required information upon request.</a:t>
            </a:r>
          </a:p>
          <a:p>
            <a:endParaRPr lang="en-US" dirty="0"/>
          </a:p>
        </p:txBody>
      </p:sp>
    </p:spTree>
    <p:extLst>
      <p:ext uri="{BB962C8B-B14F-4D97-AF65-F5344CB8AC3E}">
        <p14:creationId xmlns:p14="http://schemas.microsoft.com/office/powerpoint/2010/main" val="3479142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9177-2F9C-0C6F-9F11-056EE9BAB40E}"/>
              </a:ext>
            </a:extLst>
          </p:cNvPr>
          <p:cNvSpPr>
            <a:spLocks noGrp="1"/>
          </p:cNvSpPr>
          <p:nvPr>
            <p:ph type="title"/>
          </p:nvPr>
        </p:nvSpPr>
        <p:spPr/>
        <p:txBody>
          <a:bodyPr/>
          <a:lstStyle/>
          <a:p>
            <a:r>
              <a:rPr lang="en-IN" i="0" dirty="0">
                <a:solidFill>
                  <a:srgbClr val="080809"/>
                </a:solidFill>
                <a:effectLst/>
                <a:latin typeface="Roboto" panose="02000000000000000000" pitchFamily="2" charset="0"/>
              </a:rPr>
              <a:t>Features of Document Management Software</a:t>
            </a:r>
            <a:endParaRPr lang="en-US" dirty="0"/>
          </a:p>
        </p:txBody>
      </p:sp>
      <p:sp>
        <p:nvSpPr>
          <p:cNvPr id="3" name="Content Placeholder 2">
            <a:extLst>
              <a:ext uri="{FF2B5EF4-FFF2-40B4-BE49-F238E27FC236}">
                <a16:creationId xmlns:a16="http://schemas.microsoft.com/office/drawing/2014/main" id="{47773DC3-C0FC-0F06-CA3A-D1CA1D22F5E7}"/>
              </a:ext>
            </a:extLst>
          </p:cNvPr>
          <p:cNvSpPr>
            <a:spLocks noGrp="1"/>
          </p:cNvSpPr>
          <p:nvPr>
            <p:ph idx="1"/>
          </p:nvPr>
        </p:nvSpPr>
        <p:spPr/>
        <p:txBody>
          <a:bodyPr>
            <a:normAutofit fontScale="92500"/>
          </a:bodyPr>
          <a:lstStyle/>
          <a:p>
            <a:pPr>
              <a:lnSpc>
                <a:spcPct val="150000"/>
              </a:lnSpc>
            </a:pPr>
            <a:r>
              <a:rPr lang="en-IN" i="0" dirty="0">
                <a:solidFill>
                  <a:srgbClr val="080809"/>
                </a:solidFill>
                <a:effectLst/>
                <a:latin typeface="Roboto" panose="02000000000000000000" pitchFamily="2" charset="0"/>
              </a:rPr>
              <a:t>Security features such as customizable access restrictions</a:t>
            </a:r>
          </a:p>
          <a:p>
            <a:pPr>
              <a:lnSpc>
                <a:spcPct val="150000"/>
              </a:lnSpc>
            </a:pPr>
            <a:r>
              <a:rPr lang="en-IN" i="0" dirty="0">
                <a:solidFill>
                  <a:srgbClr val="080809"/>
                </a:solidFill>
                <a:effectLst/>
                <a:latin typeface="Roboto" panose="02000000000000000000" pitchFamily="2" charset="0"/>
              </a:rPr>
              <a:t>Ability to store various file types</a:t>
            </a:r>
          </a:p>
          <a:p>
            <a:pPr>
              <a:lnSpc>
                <a:spcPct val="150000"/>
              </a:lnSpc>
            </a:pPr>
            <a:r>
              <a:rPr lang="en-IN" i="0" dirty="0">
                <a:solidFill>
                  <a:srgbClr val="080809"/>
                </a:solidFill>
                <a:effectLst/>
                <a:latin typeface="Roboto" panose="02000000000000000000" pitchFamily="2" charset="0"/>
              </a:rPr>
              <a:t>Search functions for quick location and access to important files</a:t>
            </a:r>
          </a:p>
          <a:p>
            <a:pPr>
              <a:lnSpc>
                <a:spcPct val="150000"/>
              </a:lnSpc>
            </a:pPr>
            <a:r>
              <a:rPr lang="en-IN" i="0" dirty="0">
                <a:solidFill>
                  <a:srgbClr val="080809"/>
                </a:solidFill>
                <a:effectLst/>
                <a:latin typeface="Roboto" panose="02000000000000000000" pitchFamily="2" charset="0"/>
              </a:rPr>
              <a:t>Document history for auditing and tracking</a:t>
            </a:r>
            <a:endParaRPr lang="en-IN" dirty="0"/>
          </a:p>
          <a:p>
            <a:pPr>
              <a:lnSpc>
                <a:spcPct val="150000"/>
              </a:lnSpc>
            </a:pPr>
            <a:r>
              <a:rPr lang="en-IN" i="0" dirty="0">
                <a:solidFill>
                  <a:srgbClr val="080809"/>
                </a:solidFill>
                <a:effectLst/>
                <a:latin typeface="Roboto" panose="02000000000000000000" pitchFamily="2" charset="0"/>
              </a:rPr>
              <a:t>Version control for documents and backup storage</a:t>
            </a:r>
          </a:p>
          <a:p>
            <a:pPr>
              <a:lnSpc>
                <a:spcPct val="150000"/>
              </a:lnSpc>
            </a:pPr>
            <a:r>
              <a:rPr lang="en-IN" i="0" dirty="0">
                <a:solidFill>
                  <a:srgbClr val="080809"/>
                </a:solidFill>
                <a:effectLst/>
                <a:latin typeface="Roboto" panose="02000000000000000000" pitchFamily="2" charset="0"/>
              </a:rPr>
              <a:t>Ease of use </a:t>
            </a:r>
            <a:endParaRPr lang="en-US" dirty="0"/>
          </a:p>
        </p:txBody>
      </p:sp>
    </p:spTree>
    <p:extLst>
      <p:ext uri="{BB962C8B-B14F-4D97-AF65-F5344CB8AC3E}">
        <p14:creationId xmlns:p14="http://schemas.microsoft.com/office/powerpoint/2010/main" val="1284714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A0D2-4E9B-C436-2CBF-CC90DEFCB94C}"/>
              </a:ext>
            </a:extLst>
          </p:cNvPr>
          <p:cNvSpPr>
            <a:spLocks noGrp="1"/>
          </p:cNvSpPr>
          <p:nvPr>
            <p:ph type="title"/>
          </p:nvPr>
        </p:nvSpPr>
        <p:spPr>
          <a:xfrm>
            <a:off x="838200" y="2519045"/>
            <a:ext cx="10515600" cy="1325563"/>
          </a:xfrm>
        </p:spPr>
        <p:txBody>
          <a:bodyPr/>
          <a:lstStyle/>
          <a:p>
            <a:pPr algn="ctr"/>
            <a:r>
              <a:rPr lang="en-US" dirty="0"/>
              <a:t>COLLABORATION</a:t>
            </a:r>
          </a:p>
        </p:txBody>
      </p:sp>
    </p:spTree>
    <p:extLst>
      <p:ext uri="{BB962C8B-B14F-4D97-AF65-F5344CB8AC3E}">
        <p14:creationId xmlns:p14="http://schemas.microsoft.com/office/powerpoint/2010/main" val="1031001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D2FB-6E68-1724-6585-07F2DA074188}"/>
              </a:ext>
            </a:extLst>
          </p:cNvPr>
          <p:cNvSpPr>
            <a:spLocks noGrp="1"/>
          </p:cNvSpPr>
          <p:nvPr>
            <p:ph type="title"/>
          </p:nvPr>
        </p:nvSpPr>
        <p:spPr/>
        <p:txBody>
          <a:bodyPr/>
          <a:lstStyle/>
          <a:p>
            <a:r>
              <a:rPr lang="en-US" dirty="0"/>
              <a:t>What is collaboration?</a:t>
            </a:r>
          </a:p>
        </p:txBody>
      </p:sp>
      <p:sp>
        <p:nvSpPr>
          <p:cNvPr id="3" name="Content Placeholder 2">
            <a:extLst>
              <a:ext uri="{FF2B5EF4-FFF2-40B4-BE49-F238E27FC236}">
                <a16:creationId xmlns:a16="http://schemas.microsoft.com/office/drawing/2014/main" id="{4EDF2948-328F-6B00-D61B-A35B8BDF1FBE}"/>
              </a:ext>
            </a:extLst>
          </p:cNvPr>
          <p:cNvSpPr>
            <a:spLocks noGrp="1"/>
          </p:cNvSpPr>
          <p:nvPr>
            <p:ph idx="1"/>
          </p:nvPr>
        </p:nvSpPr>
        <p:spPr/>
        <p:txBody>
          <a:bodyPr/>
          <a:lstStyle/>
          <a:p>
            <a:r>
              <a:rPr lang="en-IN" dirty="0"/>
              <a:t>Collaboration is a recurrent process where two or more people work together to achieve shared goals by sharing knowledge, learning and building consensus.</a:t>
            </a:r>
          </a:p>
          <a:p>
            <a:r>
              <a:rPr lang="en-IN" dirty="0"/>
              <a:t>The common goals could also be an intellectual endeavour or a means of creation of new knowledge.</a:t>
            </a:r>
          </a:p>
          <a:p>
            <a:r>
              <a:rPr lang="en-IN" dirty="0"/>
              <a:t>These include sharing of planning, goal setting, decision making, problem solving, assuming responsibility, open communication, cooperation, coordination and recognition and acceptance of separate and combined areas of activity.</a:t>
            </a:r>
            <a:endParaRPr lang="en-US" dirty="0"/>
          </a:p>
        </p:txBody>
      </p:sp>
    </p:spTree>
    <p:extLst>
      <p:ext uri="{BB962C8B-B14F-4D97-AF65-F5344CB8AC3E}">
        <p14:creationId xmlns:p14="http://schemas.microsoft.com/office/powerpoint/2010/main" val="3465096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3423-8AF1-CA0C-E09C-FAE6D62B844D}"/>
              </a:ext>
            </a:extLst>
          </p:cNvPr>
          <p:cNvSpPr>
            <a:spLocks noGrp="1"/>
          </p:cNvSpPr>
          <p:nvPr>
            <p:ph type="title"/>
          </p:nvPr>
        </p:nvSpPr>
        <p:spPr/>
        <p:txBody>
          <a:bodyPr/>
          <a:lstStyle/>
          <a:p>
            <a:r>
              <a:rPr lang="en-IN" dirty="0"/>
              <a:t>Tools for Collaboration on the Web</a:t>
            </a:r>
            <a:endParaRPr lang="en-US" dirty="0"/>
          </a:p>
        </p:txBody>
      </p:sp>
      <p:sp>
        <p:nvSpPr>
          <p:cNvPr id="3" name="Content Placeholder 2">
            <a:extLst>
              <a:ext uri="{FF2B5EF4-FFF2-40B4-BE49-F238E27FC236}">
                <a16:creationId xmlns:a16="http://schemas.microsoft.com/office/drawing/2014/main" id="{E96970F7-90CF-34D4-029E-544FA29D54C4}"/>
              </a:ext>
            </a:extLst>
          </p:cNvPr>
          <p:cNvSpPr>
            <a:spLocks noGrp="1"/>
          </p:cNvSpPr>
          <p:nvPr>
            <p:ph idx="1"/>
          </p:nvPr>
        </p:nvSpPr>
        <p:spPr/>
        <p:txBody>
          <a:bodyPr/>
          <a:lstStyle/>
          <a:p>
            <a:r>
              <a:rPr lang="en-IN" dirty="0"/>
              <a:t>The Internet enables interactive collaboration on a massive scale which is not easy in other real world communication channels. </a:t>
            </a:r>
          </a:p>
          <a:p>
            <a:r>
              <a:rPr lang="en-IN" dirty="0"/>
              <a:t>Collaborative content on a massive scale is a distinctive feature of the World Wide Web. </a:t>
            </a:r>
          </a:p>
          <a:p>
            <a:r>
              <a:rPr lang="en-IN" dirty="0"/>
              <a:t>There is also digital reuse of content.</a:t>
            </a:r>
          </a:p>
          <a:p>
            <a:r>
              <a:rPr lang="en-IN" dirty="0"/>
              <a:t>Collaborative software was originally designated as groupware. The term ‘groupware’ was coined by Peter and Trudy Johnson-Lenz in 1978 and defined as “intentional group processes plus software to support them”. </a:t>
            </a:r>
            <a:endParaRPr lang="en-US" dirty="0"/>
          </a:p>
        </p:txBody>
      </p:sp>
    </p:spTree>
    <p:extLst>
      <p:ext uri="{BB962C8B-B14F-4D97-AF65-F5344CB8AC3E}">
        <p14:creationId xmlns:p14="http://schemas.microsoft.com/office/powerpoint/2010/main" val="1954089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0D17-DDC7-7870-D426-D1DF98C715DF}"/>
              </a:ext>
            </a:extLst>
          </p:cNvPr>
          <p:cNvSpPr>
            <a:spLocks noGrp="1"/>
          </p:cNvSpPr>
          <p:nvPr>
            <p:ph type="title"/>
          </p:nvPr>
        </p:nvSpPr>
        <p:spPr/>
        <p:txBody>
          <a:bodyPr/>
          <a:lstStyle/>
          <a:p>
            <a:r>
              <a:rPr lang="en-IN" dirty="0"/>
              <a:t>Tools for Collaboration on the Web</a:t>
            </a:r>
            <a:endParaRPr lang="en-US" dirty="0"/>
          </a:p>
        </p:txBody>
      </p:sp>
      <p:sp>
        <p:nvSpPr>
          <p:cNvPr id="3" name="Content Placeholder 2">
            <a:extLst>
              <a:ext uri="{FF2B5EF4-FFF2-40B4-BE49-F238E27FC236}">
                <a16:creationId xmlns:a16="http://schemas.microsoft.com/office/drawing/2014/main" id="{45B74100-BDEF-0D38-0A05-4B643F5313D2}"/>
              </a:ext>
            </a:extLst>
          </p:cNvPr>
          <p:cNvSpPr>
            <a:spLocks noGrp="1"/>
          </p:cNvSpPr>
          <p:nvPr>
            <p:ph idx="1"/>
          </p:nvPr>
        </p:nvSpPr>
        <p:spPr/>
        <p:txBody>
          <a:bodyPr/>
          <a:lstStyle/>
          <a:p>
            <a:pPr>
              <a:lnSpc>
                <a:spcPct val="100000"/>
              </a:lnSpc>
            </a:pPr>
            <a:r>
              <a:rPr lang="en-IN" dirty="0"/>
              <a:t>Groupware integrates co-evolving human and tool systems, yet is simply a single system.</a:t>
            </a:r>
          </a:p>
          <a:p>
            <a:pPr>
              <a:lnSpc>
                <a:spcPct val="100000"/>
              </a:lnSpc>
            </a:pPr>
            <a:r>
              <a:rPr lang="en-IN" dirty="0"/>
              <a:t>Groupware tools are instruments which can be used to implement groupware functions. </a:t>
            </a:r>
          </a:p>
          <a:p>
            <a:pPr>
              <a:lnSpc>
                <a:spcPct val="100000"/>
              </a:lnSpc>
            </a:pPr>
            <a:r>
              <a:rPr lang="en-IN" dirty="0"/>
              <a:t>Groupware is built around three key principles depending on the level of collaboration (Lotus Notes):</a:t>
            </a:r>
          </a:p>
          <a:p>
            <a:pPr lvl="1">
              <a:lnSpc>
                <a:spcPct val="100000"/>
              </a:lnSpc>
            </a:pPr>
            <a:r>
              <a:rPr lang="en-US" dirty="0"/>
              <a:t>Communication</a:t>
            </a:r>
          </a:p>
          <a:p>
            <a:pPr lvl="1">
              <a:lnSpc>
                <a:spcPct val="100000"/>
              </a:lnSpc>
            </a:pPr>
            <a:r>
              <a:rPr lang="en-US" dirty="0"/>
              <a:t>Conferencing</a:t>
            </a:r>
          </a:p>
          <a:p>
            <a:pPr lvl="1">
              <a:lnSpc>
                <a:spcPct val="100000"/>
              </a:lnSpc>
            </a:pPr>
            <a:r>
              <a:rPr lang="en-US" dirty="0"/>
              <a:t>Coordination</a:t>
            </a:r>
          </a:p>
        </p:txBody>
      </p:sp>
    </p:spTree>
    <p:extLst>
      <p:ext uri="{BB962C8B-B14F-4D97-AF65-F5344CB8AC3E}">
        <p14:creationId xmlns:p14="http://schemas.microsoft.com/office/powerpoint/2010/main" val="1462500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6A23-1BBD-D377-8ECF-6ADCD1143EE5}"/>
              </a:ext>
            </a:extLst>
          </p:cNvPr>
          <p:cNvSpPr>
            <a:spLocks noGrp="1"/>
          </p:cNvSpPr>
          <p:nvPr>
            <p:ph type="title"/>
          </p:nvPr>
        </p:nvSpPr>
        <p:spPr/>
        <p:txBody>
          <a:bodyPr/>
          <a:lstStyle/>
          <a:p>
            <a:r>
              <a:rPr lang="en-IN" dirty="0"/>
              <a:t>Tools for Collaboration on the Web</a:t>
            </a:r>
            <a:endParaRPr lang="en-US" dirty="0"/>
          </a:p>
        </p:txBody>
      </p:sp>
      <p:sp>
        <p:nvSpPr>
          <p:cNvPr id="3" name="Content Placeholder 2">
            <a:extLst>
              <a:ext uri="{FF2B5EF4-FFF2-40B4-BE49-F238E27FC236}">
                <a16:creationId xmlns:a16="http://schemas.microsoft.com/office/drawing/2014/main" id="{56C74CD7-8DAE-E582-3465-C24D5FBA2FC4}"/>
              </a:ext>
            </a:extLst>
          </p:cNvPr>
          <p:cNvSpPr>
            <a:spLocks noGrp="1"/>
          </p:cNvSpPr>
          <p:nvPr>
            <p:ph idx="1"/>
          </p:nvPr>
        </p:nvSpPr>
        <p:spPr/>
        <p:txBody>
          <a:bodyPr>
            <a:normAutofit fontScale="92500" lnSpcReduction="10000"/>
          </a:bodyPr>
          <a:lstStyle/>
          <a:p>
            <a:pPr algn="just"/>
            <a:r>
              <a:rPr lang="en-IN" dirty="0" err="1"/>
              <a:t>i</a:t>
            </a:r>
            <a:r>
              <a:rPr lang="en-IN" dirty="0"/>
              <a:t>) Communication: </a:t>
            </a:r>
          </a:p>
          <a:p>
            <a:pPr lvl="1" algn="just"/>
            <a:r>
              <a:rPr lang="en-IN" dirty="0"/>
              <a:t>This can be thought of as an unstructured interchange of information. </a:t>
            </a:r>
          </a:p>
          <a:p>
            <a:pPr lvl="1" algn="just"/>
            <a:r>
              <a:rPr lang="en-IN" dirty="0"/>
              <a:t>For example, a phone call or an IM Chat discussion. </a:t>
            </a:r>
          </a:p>
          <a:p>
            <a:pPr algn="just"/>
            <a:r>
              <a:rPr lang="en-IN" dirty="0"/>
              <a:t>ii) Conferencing (or collaboration): </a:t>
            </a:r>
          </a:p>
          <a:p>
            <a:pPr lvl="1" algn="just"/>
            <a:r>
              <a:rPr lang="en-IN" dirty="0"/>
              <a:t>This refers to interactive work towards a shared goal. </a:t>
            </a:r>
          </a:p>
          <a:p>
            <a:pPr lvl="1" algn="just"/>
            <a:r>
              <a:rPr lang="en-IN" dirty="0"/>
              <a:t>For example, brainstorming or voting. </a:t>
            </a:r>
          </a:p>
          <a:p>
            <a:pPr algn="just"/>
            <a:r>
              <a:rPr lang="en-IN" dirty="0"/>
              <a:t>iii) Co-ordination: </a:t>
            </a:r>
          </a:p>
          <a:p>
            <a:pPr lvl="1" algn="just"/>
            <a:r>
              <a:rPr lang="en-IN" dirty="0"/>
              <a:t>This refers to complex interdependent work towards a shared goal. </a:t>
            </a:r>
          </a:p>
          <a:p>
            <a:pPr lvl="1" algn="just"/>
            <a:r>
              <a:rPr lang="en-IN" dirty="0"/>
              <a:t>For example, in a sports team everyone has to contribute the right play at the right time as well as adjust their play to the unfolding situation but everyone is doing something different - in order for the team to win. That is complex interdependent work towards a shared goal of collaborative management.</a:t>
            </a:r>
            <a:endParaRPr lang="en-US" dirty="0"/>
          </a:p>
        </p:txBody>
      </p:sp>
    </p:spTree>
    <p:extLst>
      <p:ext uri="{BB962C8B-B14F-4D97-AF65-F5344CB8AC3E}">
        <p14:creationId xmlns:p14="http://schemas.microsoft.com/office/powerpoint/2010/main" val="313186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14F5-D7B1-BAA1-69A2-30F8A6B6EEB4}"/>
              </a:ext>
            </a:extLst>
          </p:cNvPr>
          <p:cNvSpPr>
            <a:spLocks noGrp="1"/>
          </p:cNvSpPr>
          <p:nvPr>
            <p:ph type="title"/>
          </p:nvPr>
        </p:nvSpPr>
        <p:spPr/>
        <p:txBody>
          <a:bodyPr>
            <a:normAutofit/>
          </a:bodyPr>
          <a:lstStyle/>
          <a:p>
            <a:pPr fontAlgn="base"/>
            <a:r>
              <a:rPr lang="en-IN" b="1" i="0" dirty="0">
                <a:effectLst/>
                <a:latin typeface="Lexend Deca"/>
              </a:rPr>
              <a:t>Content Workflow Management</a:t>
            </a:r>
            <a:endParaRPr lang="en-US" dirty="0"/>
          </a:p>
        </p:txBody>
      </p:sp>
      <p:sp>
        <p:nvSpPr>
          <p:cNvPr id="3" name="Content Placeholder 2">
            <a:extLst>
              <a:ext uri="{FF2B5EF4-FFF2-40B4-BE49-F238E27FC236}">
                <a16:creationId xmlns:a16="http://schemas.microsoft.com/office/drawing/2014/main" id="{ABD82CDC-7332-4202-FFB1-0C8563ADD744}"/>
              </a:ext>
            </a:extLst>
          </p:cNvPr>
          <p:cNvSpPr>
            <a:spLocks noGrp="1"/>
          </p:cNvSpPr>
          <p:nvPr>
            <p:ph idx="1"/>
          </p:nvPr>
        </p:nvSpPr>
        <p:spPr/>
        <p:txBody>
          <a:bodyPr>
            <a:normAutofit/>
          </a:bodyPr>
          <a:lstStyle/>
          <a:p>
            <a:pPr>
              <a:lnSpc>
                <a:spcPct val="200000"/>
              </a:lnSpc>
            </a:pPr>
            <a:r>
              <a:rPr lang="en-US" dirty="0"/>
              <a:t>Components of content creation process.</a:t>
            </a:r>
          </a:p>
          <a:p>
            <a:pPr>
              <a:lnSpc>
                <a:spcPct val="200000"/>
              </a:lnSpc>
            </a:pPr>
            <a:r>
              <a:rPr lang="en-US" dirty="0"/>
              <a:t>Process</a:t>
            </a:r>
          </a:p>
          <a:p>
            <a:pPr>
              <a:lnSpc>
                <a:spcPct val="200000"/>
              </a:lnSpc>
            </a:pPr>
            <a:r>
              <a:rPr lang="en-US" dirty="0"/>
              <a:t>People</a:t>
            </a:r>
          </a:p>
          <a:p>
            <a:pPr>
              <a:lnSpc>
                <a:spcPct val="200000"/>
              </a:lnSpc>
            </a:pPr>
            <a:r>
              <a:rPr lang="en-US" dirty="0"/>
              <a:t>Tools</a:t>
            </a:r>
          </a:p>
        </p:txBody>
      </p:sp>
    </p:spTree>
    <p:extLst>
      <p:ext uri="{BB962C8B-B14F-4D97-AF65-F5344CB8AC3E}">
        <p14:creationId xmlns:p14="http://schemas.microsoft.com/office/powerpoint/2010/main" val="3445406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1C71-4646-AE0A-220D-7CD0FDFAEE22}"/>
              </a:ext>
            </a:extLst>
          </p:cNvPr>
          <p:cNvSpPr>
            <a:spLocks noGrp="1"/>
          </p:cNvSpPr>
          <p:nvPr>
            <p:ph type="title"/>
          </p:nvPr>
        </p:nvSpPr>
        <p:spPr/>
        <p:txBody>
          <a:bodyPr/>
          <a:lstStyle/>
          <a:p>
            <a:r>
              <a:rPr lang="en-IN" dirty="0"/>
              <a:t>Features of Collaboration Tools</a:t>
            </a:r>
            <a:endParaRPr lang="en-US" dirty="0"/>
          </a:p>
        </p:txBody>
      </p:sp>
      <p:sp>
        <p:nvSpPr>
          <p:cNvPr id="3" name="Content Placeholder 2">
            <a:extLst>
              <a:ext uri="{FF2B5EF4-FFF2-40B4-BE49-F238E27FC236}">
                <a16:creationId xmlns:a16="http://schemas.microsoft.com/office/drawing/2014/main" id="{F8159A63-F7A7-18E6-FD2C-BC2DA414EDF0}"/>
              </a:ext>
            </a:extLst>
          </p:cNvPr>
          <p:cNvSpPr>
            <a:spLocks noGrp="1"/>
          </p:cNvSpPr>
          <p:nvPr>
            <p:ph idx="1"/>
          </p:nvPr>
        </p:nvSpPr>
        <p:spPr>
          <a:xfrm>
            <a:off x="838200" y="1442720"/>
            <a:ext cx="10515600" cy="5050155"/>
          </a:xfrm>
        </p:spPr>
        <p:txBody>
          <a:bodyPr>
            <a:normAutofit fontScale="85000" lnSpcReduction="20000"/>
          </a:bodyPr>
          <a:lstStyle/>
          <a:p>
            <a:r>
              <a:rPr lang="en-IN" dirty="0"/>
              <a:t>Collaborative software and tools promote communication, enable sharing of a text document, a photograph or other similar objects, allow natural interactions and be easy to use and learn.</a:t>
            </a:r>
          </a:p>
          <a:p>
            <a:r>
              <a:rPr lang="en-IN" b="1" dirty="0"/>
              <a:t>Strong Communication Capability: </a:t>
            </a:r>
          </a:p>
          <a:p>
            <a:pPr lvl="1"/>
            <a:r>
              <a:rPr lang="en-IN" dirty="0"/>
              <a:t>The most important feature of a collaboration tool is its ability to facilitate communication and interaction between participants. </a:t>
            </a:r>
          </a:p>
          <a:p>
            <a:pPr lvl="1"/>
            <a:r>
              <a:rPr lang="en-IN" dirty="0"/>
              <a:t>This can be through video, audio or simple text. </a:t>
            </a:r>
          </a:p>
          <a:p>
            <a:r>
              <a:rPr lang="en-IN" b="1" dirty="0"/>
              <a:t>Easy-to-Understand Interface: </a:t>
            </a:r>
          </a:p>
          <a:p>
            <a:pPr lvl="1"/>
            <a:r>
              <a:rPr lang="en-IN" dirty="0"/>
              <a:t>The interface of the tool should be easy and intuitive to navigate, perhaps emulating an existing tool or an aspect of the physical world. </a:t>
            </a:r>
          </a:p>
          <a:p>
            <a:pPr lvl="1"/>
            <a:r>
              <a:rPr lang="en-IN" dirty="0"/>
              <a:t>A user’s ability to simply pick up, adapt to and use a tool considerably diminishes extensive training and supervision needs. </a:t>
            </a:r>
          </a:p>
          <a:p>
            <a:r>
              <a:rPr lang="en-IN" b="1" dirty="0"/>
              <a:t>Capability and Expectation of Collaboration: </a:t>
            </a:r>
          </a:p>
          <a:p>
            <a:pPr lvl="1"/>
            <a:r>
              <a:rPr lang="en-IN" dirty="0"/>
              <a:t>To encourage input from participants, a collaboration tool should make it clear that the input is expected and will elicit a response. </a:t>
            </a:r>
          </a:p>
          <a:p>
            <a:pPr lvl="1"/>
            <a:r>
              <a:rPr lang="en-IN" dirty="0"/>
              <a:t>For example, an online presentation can be an ideal tool for collaboration, but it has to be made clear to the audience that they have to respond and interact with others instead of passively watching a webcast.</a:t>
            </a:r>
            <a:endParaRPr lang="en-US" dirty="0"/>
          </a:p>
        </p:txBody>
      </p:sp>
    </p:spTree>
    <p:extLst>
      <p:ext uri="{BB962C8B-B14F-4D97-AF65-F5344CB8AC3E}">
        <p14:creationId xmlns:p14="http://schemas.microsoft.com/office/powerpoint/2010/main" val="2596087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629F-F935-FFBB-82D4-FF56FB37BD14}"/>
              </a:ext>
            </a:extLst>
          </p:cNvPr>
          <p:cNvSpPr>
            <a:spLocks noGrp="1"/>
          </p:cNvSpPr>
          <p:nvPr>
            <p:ph type="title"/>
          </p:nvPr>
        </p:nvSpPr>
        <p:spPr/>
        <p:txBody>
          <a:bodyPr/>
          <a:lstStyle/>
          <a:p>
            <a:r>
              <a:rPr lang="en-IN" dirty="0"/>
              <a:t>Collaborative Content Development</a:t>
            </a:r>
            <a:endParaRPr lang="en-US" dirty="0"/>
          </a:p>
        </p:txBody>
      </p:sp>
      <p:sp>
        <p:nvSpPr>
          <p:cNvPr id="3" name="Content Placeholder 2">
            <a:extLst>
              <a:ext uri="{FF2B5EF4-FFF2-40B4-BE49-F238E27FC236}">
                <a16:creationId xmlns:a16="http://schemas.microsoft.com/office/drawing/2014/main" id="{C773AF4A-A634-B532-C979-C18EB7F65B6B}"/>
              </a:ext>
            </a:extLst>
          </p:cNvPr>
          <p:cNvSpPr>
            <a:spLocks noGrp="1"/>
          </p:cNvSpPr>
          <p:nvPr>
            <p:ph idx="1"/>
          </p:nvPr>
        </p:nvSpPr>
        <p:spPr/>
        <p:txBody>
          <a:bodyPr>
            <a:normAutofit fontScale="85000" lnSpcReduction="20000"/>
          </a:bodyPr>
          <a:lstStyle/>
          <a:p>
            <a:pPr algn="just"/>
            <a:r>
              <a:rPr lang="en-IN" dirty="0"/>
              <a:t>In collaborative content development, individuals work together in a coordinated fashion towards a common objective. </a:t>
            </a:r>
          </a:p>
          <a:p>
            <a:pPr algn="just"/>
            <a:r>
              <a:rPr lang="en-IN" dirty="0"/>
              <a:t>The users come together as a team, primarily for the accomplishment of a set goal. </a:t>
            </a:r>
          </a:p>
          <a:p>
            <a:pPr algn="just"/>
            <a:r>
              <a:rPr lang="en-IN" dirty="0"/>
              <a:t>The collaborative work is facilitated by a collaborative software which provides tools that aid communication, collaboration and the process of problem solving to individuals separated by physical and geographic distances. </a:t>
            </a:r>
          </a:p>
          <a:p>
            <a:pPr algn="just"/>
            <a:r>
              <a:rPr lang="en-IN" dirty="0"/>
              <a:t>The collaborative tools support individuals involved and also the interactions that take place between them during group decision making process. </a:t>
            </a:r>
          </a:p>
          <a:p>
            <a:pPr algn="just"/>
            <a:r>
              <a:rPr lang="en-IN" dirty="0"/>
              <a:t>Collaboration and content quality management can be taken care of through the guidelines prepared by the community. </a:t>
            </a:r>
          </a:p>
          <a:p>
            <a:pPr algn="just"/>
            <a:r>
              <a:rPr lang="en-IN" dirty="0"/>
              <a:t>Web-based applications have made it possible to bring ideas together and develop content collaboratively by providing easy to use, user-friendly applications. </a:t>
            </a:r>
          </a:p>
        </p:txBody>
      </p:sp>
    </p:spTree>
    <p:extLst>
      <p:ext uri="{BB962C8B-B14F-4D97-AF65-F5344CB8AC3E}">
        <p14:creationId xmlns:p14="http://schemas.microsoft.com/office/powerpoint/2010/main" val="210507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B659-9B53-A3CB-7929-E7E1B5D27040}"/>
              </a:ext>
            </a:extLst>
          </p:cNvPr>
          <p:cNvSpPr>
            <a:spLocks noGrp="1"/>
          </p:cNvSpPr>
          <p:nvPr>
            <p:ph type="title"/>
          </p:nvPr>
        </p:nvSpPr>
        <p:spPr/>
        <p:txBody>
          <a:bodyPr/>
          <a:lstStyle/>
          <a:p>
            <a:r>
              <a:rPr lang="en-IN" dirty="0"/>
              <a:t>Collaborative Content Development</a:t>
            </a:r>
            <a:endParaRPr lang="en-US" dirty="0"/>
          </a:p>
        </p:txBody>
      </p:sp>
      <p:sp>
        <p:nvSpPr>
          <p:cNvPr id="3" name="Content Placeholder 2">
            <a:extLst>
              <a:ext uri="{FF2B5EF4-FFF2-40B4-BE49-F238E27FC236}">
                <a16:creationId xmlns:a16="http://schemas.microsoft.com/office/drawing/2014/main" id="{FB4428D4-C1F9-A3DD-230A-8AE9FE7391EE}"/>
              </a:ext>
            </a:extLst>
          </p:cNvPr>
          <p:cNvSpPr>
            <a:spLocks noGrp="1"/>
          </p:cNvSpPr>
          <p:nvPr>
            <p:ph idx="1"/>
          </p:nvPr>
        </p:nvSpPr>
        <p:spPr/>
        <p:txBody>
          <a:bodyPr>
            <a:normAutofit fontScale="85000" lnSpcReduction="20000"/>
          </a:bodyPr>
          <a:lstStyle/>
          <a:p>
            <a:pPr algn="just"/>
            <a:r>
              <a:rPr lang="en-IN" dirty="0"/>
              <a:t>A number of applications and initiatives are there which enable different types of collaboration for different types of content. </a:t>
            </a:r>
          </a:p>
          <a:p>
            <a:pPr algn="just"/>
            <a:r>
              <a:rPr lang="en-IN" dirty="0"/>
              <a:t>The Web offers possibilities of collaboration in various areas. </a:t>
            </a:r>
          </a:p>
          <a:p>
            <a:pPr algn="just"/>
            <a:r>
              <a:rPr lang="en-IN" dirty="0"/>
              <a:t>These include online encyclopaedias, document management, project management, community or social networks, Learning Management System (LMS) and Content Management System among several others. </a:t>
            </a:r>
          </a:p>
          <a:p>
            <a:pPr algn="just"/>
            <a:r>
              <a:rPr lang="en-IN" dirty="0"/>
              <a:t>Groupware, content management systems and portals offer a rich set of tools for collaboration. </a:t>
            </a:r>
          </a:p>
          <a:p>
            <a:pPr algn="just"/>
            <a:r>
              <a:rPr lang="en-IN" dirty="0"/>
              <a:t>They have collaborative authoring tools and provide separate areas with member profiles, areas for online discussions, file and document sharing and for providing comments and feedback.</a:t>
            </a:r>
          </a:p>
          <a:p>
            <a:pPr algn="just"/>
            <a:r>
              <a:rPr lang="en-IN" dirty="0"/>
              <a:t>In view of technological developments, content is increasingly being created in a collaborative manner with multiple authors and different users commenting, reviewing and providing feedback for a given document.</a:t>
            </a:r>
            <a:endParaRPr lang="en-US" dirty="0"/>
          </a:p>
        </p:txBody>
      </p:sp>
    </p:spTree>
    <p:extLst>
      <p:ext uri="{BB962C8B-B14F-4D97-AF65-F5344CB8AC3E}">
        <p14:creationId xmlns:p14="http://schemas.microsoft.com/office/powerpoint/2010/main" val="3981289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3970-24CD-C87E-6B46-83A21D0CBD93}"/>
              </a:ext>
            </a:extLst>
          </p:cNvPr>
          <p:cNvSpPr>
            <a:spLocks noGrp="1"/>
          </p:cNvSpPr>
          <p:nvPr>
            <p:ph type="title"/>
          </p:nvPr>
        </p:nvSpPr>
        <p:spPr>
          <a:xfrm>
            <a:off x="695960" y="2766218"/>
            <a:ext cx="10515600" cy="1325563"/>
          </a:xfrm>
        </p:spPr>
        <p:txBody>
          <a:bodyPr/>
          <a:lstStyle/>
          <a:p>
            <a:pPr algn="ctr"/>
            <a:r>
              <a:rPr lang="en-US" dirty="0"/>
              <a:t>VERSIONING</a:t>
            </a:r>
          </a:p>
        </p:txBody>
      </p:sp>
    </p:spTree>
    <p:extLst>
      <p:ext uri="{BB962C8B-B14F-4D97-AF65-F5344CB8AC3E}">
        <p14:creationId xmlns:p14="http://schemas.microsoft.com/office/powerpoint/2010/main" val="3630337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0ADB-1518-EDE7-FA79-3F6330D36C38}"/>
              </a:ext>
            </a:extLst>
          </p:cNvPr>
          <p:cNvSpPr>
            <a:spLocks noGrp="1"/>
          </p:cNvSpPr>
          <p:nvPr>
            <p:ph type="title"/>
          </p:nvPr>
        </p:nvSpPr>
        <p:spPr/>
        <p:txBody>
          <a:bodyPr/>
          <a:lstStyle/>
          <a:p>
            <a:r>
              <a:rPr lang="en-US" dirty="0"/>
              <a:t>Versioning</a:t>
            </a:r>
          </a:p>
        </p:txBody>
      </p:sp>
      <p:sp>
        <p:nvSpPr>
          <p:cNvPr id="3" name="Content Placeholder 2">
            <a:extLst>
              <a:ext uri="{FF2B5EF4-FFF2-40B4-BE49-F238E27FC236}">
                <a16:creationId xmlns:a16="http://schemas.microsoft.com/office/drawing/2014/main" id="{7144419D-B784-F66F-774C-9973EF5A16F1}"/>
              </a:ext>
            </a:extLst>
          </p:cNvPr>
          <p:cNvSpPr>
            <a:spLocks noGrp="1"/>
          </p:cNvSpPr>
          <p:nvPr>
            <p:ph idx="1"/>
          </p:nvPr>
        </p:nvSpPr>
        <p:spPr/>
        <p:txBody>
          <a:bodyPr>
            <a:normAutofit fontScale="92500" lnSpcReduction="20000"/>
          </a:bodyPr>
          <a:lstStyle/>
          <a:p>
            <a:pPr algn="just">
              <a:lnSpc>
                <a:spcPct val="150000"/>
              </a:lnSpc>
            </a:pPr>
            <a:r>
              <a:rPr lang="en-IN" i="0" dirty="0">
                <a:solidFill>
                  <a:srgbClr val="19191E"/>
                </a:solidFill>
                <a:effectLst/>
                <a:latin typeface="Open Sans" panose="020B0606030504020204" pitchFamily="34" charset="0"/>
              </a:rPr>
              <a:t>Versioning means keeping track of different versions of content when it’s changed by editors. </a:t>
            </a:r>
          </a:p>
          <a:p>
            <a:pPr algn="l">
              <a:lnSpc>
                <a:spcPct val="150000"/>
              </a:lnSpc>
            </a:pPr>
            <a:r>
              <a:rPr lang="en-IN" i="0" dirty="0">
                <a:solidFill>
                  <a:srgbClr val="19191E"/>
                </a:solidFill>
                <a:effectLst/>
                <a:latin typeface="Open Sans" panose="020B0606030504020204" pitchFamily="34" charset="0"/>
              </a:rPr>
              <a:t>This brings a few advantages.</a:t>
            </a:r>
          </a:p>
          <a:p>
            <a:pPr lvl="1">
              <a:lnSpc>
                <a:spcPct val="150000"/>
              </a:lnSpc>
            </a:pPr>
            <a:r>
              <a:rPr lang="en-IN" dirty="0"/>
              <a:t>Roll back of changes</a:t>
            </a:r>
          </a:p>
          <a:p>
            <a:pPr lvl="1">
              <a:lnSpc>
                <a:spcPct val="150000"/>
              </a:lnSpc>
            </a:pPr>
            <a:r>
              <a:rPr lang="en-IN" dirty="0"/>
              <a:t>See changes in time</a:t>
            </a:r>
          </a:p>
          <a:p>
            <a:pPr lvl="1">
              <a:lnSpc>
                <a:spcPct val="150000"/>
              </a:lnSpc>
            </a:pPr>
            <a:r>
              <a:rPr lang="en-IN" dirty="0"/>
              <a:t>Used to audit and monitor modifications</a:t>
            </a:r>
          </a:p>
          <a:p>
            <a:pPr lvl="1">
              <a:lnSpc>
                <a:spcPct val="150000"/>
              </a:lnSpc>
            </a:pPr>
            <a:r>
              <a:rPr lang="en-IN" dirty="0"/>
              <a:t>Control when a new version is available</a:t>
            </a:r>
            <a:br>
              <a:rPr lang="en-IN" dirty="0"/>
            </a:br>
            <a:endParaRPr lang="en-US" dirty="0"/>
          </a:p>
        </p:txBody>
      </p:sp>
    </p:spTree>
    <p:extLst>
      <p:ext uri="{BB962C8B-B14F-4D97-AF65-F5344CB8AC3E}">
        <p14:creationId xmlns:p14="http://schemas.microsoft.com/office/powerpoint/2010/main" val="2793582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9DF0-9625-D6EF-B9CF-B1F82D405912}"/>
              </a:ext>
            </a:extLst>
          </p:cNvPr>
          <p:cNvSpPr>
            <a:spLocks noGrp="1"/>
          </p:cNvSpPr>
          <p:nvPr>
            <p:ph type="title"/>
          </p:nvPr>
        </p:nvSpPr>
        <p:spPr/>
        <p:txBody>
          <a:bodyPr>
            <a:normAutofit/>
          </a:bodyPr>
          <a:lstStyle/>
          <a:p>
            <a:r>
              <a:rPr lang="en-IN" b="0" i="0" dirty="0">
                <a:solidFill>
                  <a:srgbClr val="19191E"/>
                </a:solidFill>
                <a:effectLst/>
                <a:latin typeface="EuclidCircularB-Regular"/>
              </a:rPr>
              <a:t>Draft, Submitted, Published, Archived</a:t>
            </a:r>
            <a:endParaRPr lang="en-US" dirty="0"/>
          </a:p>
        </p:txBody>
      </p:sp>
      <p:sp>
        <p:nvSpPr>
          <p:cNvPr id="3" name="Content Placeholder 2">
            <a:extLst>
              <a:ext uri="{FF2B5EF4-FFF2-40B4-BE49-F238E27FC236}">
                <a16:creationId xmlns:a16="http://schemas.microsoft.com/office/drawing/2014/main" id="{DBFF1A20-CBEE-415C-F720-39F4739DC9D7}"/>
              </a:ext>
            </a:extLst>
          </p:cNvPr>
          <p:cNvSpPr>
            <a:spLocks noGrp="1"/>
          </p:cNvSpPr>
          <p:nvPr>
            <p:ph idx="1"/>
          </p:nvPr>
        </p:nvSpPr>
        <p:spPr/>
        <p:txBody>
          <a:bodyPr>
            <a:normAutofit lnSpcReduction="10000"/>
          </a:bodyPr>
          <a:lstStyle/>
          <a:p>
            <a:pPr algn="just"/>
            <a:r>
              <a:rPr lang="en-IN" i="0" dirty="0">
                <a:solidFill>
                  <a:srgbClr val="19191E"/>
                </a:solidFill>
                <a:effectLst/>
                <a:latin typeface="Open Sans" panose="020B0606030504020204" pitchFamily="34" charset="0"/>
              </a:rPr>
              <a:t>In our communication preparation process, we had to support the following states of assets:</a:t>
            </a:r>
          </a:p>
          <a:p>
            <a:pPr lvl="1" algn="just"/>
            <a:r>
              <a:rPr lang="en-IN" b="1" i="0" dirty="0">
                <a:solidFill>
                  <a:srgbClr val="19191E"/>
                </a:solidFill>
                <a:effectLst/>
                <a:latin typeface="Open Sans" panose="020B0606030504020204" pitchFamily="34" charset="0"/>
              </a:rPr>
              <a:t>draft</a:t>
            </a:r>
            <a:r>
              <a:rPr lang="en-IN" i="0" dirty="0">
                <a:solidFill>
                  <a:srgbClr val="19191E"/>
                </a:solidFill>
                <a:effectLst/>
                <a:latin typeface="Open Sans" panose="020B0606030504020204" pitchFamily="34" charset="0"/>
              </a:rPr>
              <a:t> — a </a:t>
            </a:r>
            <a:r>
              <a:rPr lang="en-IN" i="1" dirty="0">
                <a:solidFill>
                  <a:srgbClr val="19191E"/>
                </a:solidFill>
                <a:effectLst/>
                <a:latin typeface="Open Sans" panose="020B0606030504020204" pitchFamily="34" charset="0"/>
              </a:rPr>
              <a:t>work-in-progress</a:t>
            </a:r>
            <a:r>
              <a:rPr lang="en-IN" i="0" dirty="0">
                <a:solidFill>
                  <a:srgbClr val="19191E"/>
                </a:solidFill>
                <a:effectLst/>
                <a:latin typeface="Open Sans" panose="020B0606030504020204" pitchFamily="34" charset="0"/>
              </a:rPr>
              <a:t> version, only author or editor can modify it, this version cannot be used in other assets,</a:t>
            </a:r>
          </a:p>
          <a:p>
            <a:pPr lvl="1" algn="just"/>
            <a:r>
              <a:rPr lang="en-IN" b="1" i="0" dirty="0">
                <a:solidFill>
                  <a:srgbClr val="19191E"/>
                </a:solidFill>
                <a:effectLst/>
                <a:latin typeface="Open Sans" panose="020B0606030504020204" pitchFamily="34" charset="0"/>
              </a:rPr>
              <a:t>submitted</a:t>
            </a:r>
            <a:r>
              <a:rPr lang="en-IN" i="0" dirty="0">
                <a:solidFill>
                  <a:srgbClr val="19191E"/>
                </a:solidFill>
                <a:effectLst/>
                <a:latin typeface="Open Sans" panose="020B0606030504020204" pitchFamily="34" charset="0"/>
              </a:rPr>
              <a:t> — a stable version that was submitted for review via a workflow process, it cannot be used in other assets yet, this will be possible after approving it,</a:t>
            </a:r>
          </a:p>
          <a:p>
            <a:pPr lvl="1" algn="just"/>
            <a:r>
              <a:rPr lang="en-IN" b="1" i="0" dirty="0">
                <a:solidFill>
                  <a:srgbClr val="19191E"/>
                </a:solidFill>
                <a:effectLst/>
                <a:latin typeface="Open Sans" panose="020B0606030504020204" pitchFamily="34" charset="0"/>
              </a:rPr>
              <a:t>published</a:t>
            </a:r>
            <a:r>
              <a:rPr lang="en-IN" i="0" dirty="0">
                <a:solidFill>
                  <a:srgbClr val="19191E"/>
                </a:solidFill>
                <a:effectLst/>
                <a:latin typeface="Open Sans" panose="020B0606030504020204" pitchFamily="34" charset="0"/>
              </a:rPr>
              <a:t> — basically, it’s the same version as </a:t>
            </a:r>
            <a:r>
              <a:rPr lang="en-IN" i="1" dirty="0">
                <a:solidFill>
                  <a:srgbClr val="19191E"/>
                </a:solidFill>
                <a:effectLst/>
                <a:latin typeface="Open Sans" panose="020B0606030504020204" pitchFamily="34" charset="0"/>
              </a:rPr>
              <a:t>submitted</a:t>
            </a:r>
            <a:r>
              <a:rPr lang="en-IN" i="0" dirty="0">
                <a:solidFill>
                  <a:srgbClr val="19191E"/>
                </a:solidFill>
                <a:effectLst/>
                <a:latin typeface="Open Sans" panose="020B0606030504020204" pitchFamily="34" charset="0"/>
              </a:rPr>
              <a:t>, but it can be used by users to create a communication,</a:t>
            </a:r>
          </a:p>
          <a:p>
            <a:pPr lvl="1" algn="just"/>
            <a:r>
              <a:rPr lang="en-IN" b="1" i="0" dirty="0">
                <a:solidFill>
                  <a:srgbClr val="19191E"/>
                </a:solidFill>
                <a:effectLst/>
                <a:latin typeface="Open Sans" panose="020B0606030504020204" pitchFamily="34" charset="0"/>
              </a:rPr>
              <a:t>archived</a:t>
            </a:r>
            <a:r>
              <a:rPr lang="en-IN" i="0" dirty="0">
                <a:solidFill>
                  <a:srgbClr val="19191E"/>
                </a:solidFill>
                <a:effectLst/>
                <a:latin typeface="Open Sans" panose="020B0606030504020204" pitchFamily="34" charset="0"/>
              </a:rPr>
              <a:t> — a previous version of an asset where a new </a:t>
            </a:r>
            <a:r>
              <a:rPr lang="en-IN" i="1" dirty="0">
                <a:solidFill>
                  <a:srgbClr val="19191E"/>
                </a:solidFill>
                <a:effectLst/>
                <a:latin typeface="Open Sans" panose="020B0606030504020204" pitchFamily="34" charset="0"/>
              </a:rPr>
              <a:t>submitted</a:t>
            </a:r>
            <a:r>
              <a:rPr lang="en-IN" i="0" dirty="0">
                <a:solidFill>
                  <a:srgbClr val="19191E"/>
                </a:solidFill>
                <a:effectLst/>
                <a:latin typeface="Open Sans" panose="020B0606030504020204" pitchFamily="34" charset="0"/>
              </a:rPr>
              <a:t> version already exists, it cannot be used in other assets, but it is still referenced from already </a:t>
            </a:r>
            <a:r>
              <a:rPr lang="en-IN" i="1" dirty="0">
                <a:solidFill>
                  <a:srgbClr val="19191E"/>
                </a:solidFill>
                <a:effectLst/>
                <a:latin typeface="Open Sans" panose="020B0606030504020204" pitchFamily="34" charset="0"/>
              </a:rPr>
              <a:t>published</a:t>
            </a:r>
            <a:r>
              <a:rPr lang="en-IN" i="0" dirty="0">
                <a:solidFill>
                  <a:srgbClr val="19191E"/>
                </a:solidFill>
                <a:effectLst/>
                <a:latin typeface="Open Sans" panose="020B0606030504020204" pitchFamily="34" charset="0"/>
              </a:rPr>
              <a:t> assets and used in communication.</a:t>
            </a:r>
          </a:p>
        </p:txBody>
      </p:sp>
    </p:spTree>
    <p:extLst>
      <p:ext uri="{BB962C8B-B14F-4D97-AF65-F5344CB8AC3E}">
        <p14:creationId xmlns:p14="http://schemas.microsoft.com/office/powerpoint/2010/main" val="3982792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B6C7-9BEA-9C5F-A57D-D3335715C82D}"/>
              </a:ext>
            </a:extLst>
          </p:cNvPr>
          <p:cNvSpPr>
            <a:spLocks noGrp="1"/>
          </p:cNvSpPr>
          <p:nvPr>
            <p:ph type="title"/>
          </p:nvPr>
        </p:nvSpPr>
        <p:spPr/>
        <p:txBody>
          <a:bodyPr/>
          <a:lstStyle/>
          <a:p>
            <a:r>
              <a:rPr lang="en-US" dirty="0"/>
              <a:t>Versioning</a:t>
            </a:r>
          </a:p>
        </p:txBody>
      </p:sp>
      <p:sp>
        <p:nvSpPr>
          <p:cNvPr id="3" name="Content Placeholder 2">
            <a:extLst>
              <a:ext uri="{FF2B5EF4-FFF2-40B4-BE49-F238E27FC236}">
                <a16:creationId xmlns:a16="http://schemas.microsoft.com/office/drawing/2014/main" id="{1BD9EBDD-9570-9346-45A4-174C72E6E470}"/>
              </a:ext>
            </a:extLst>
          </p:cNvPr>
          <p:cNvSpPr>
            <a:spLocks noGrp="1"/>
          </p:cNvSpPr>
          <p:nvPr>
            <p:ph idx="1"/>
          </p:nvPr>
        </p:nvSpPr>
        <p:spPr/>
        <p:txBody>
          <a:bodyPr/>
          <a:lstStyle/>
          <a:p>
            <a:pPr>
              <a:lnSpc>
                <a:spcPct val="150000"/>
              </a:lnSpc>
            </a:pPr>
            <a:r>
              <a:rPr lang="en-IN" dirty="0">
                <a:solidFill>
                  <a:srgbClr val="19191E"/>
                </a:solidFill>
                <a:latin typeface="Open Sans" panose="020B0606030504020204" pitchFamily="34" charset="0"/>
              </a:rPr>
              <a:t>T</a:t>
            </a:r>
            <a:r>
              <a:rPr lang="en-IN" b="0" i="0" dirty="0">
                <a:solidFill>
                  <a:srgbClr val="19191E"/>
                </a:solidFill>
                <a:effectLst/>
                <a:latin typeface="Open Sans" panose="020B0606030504020204" pitchFamily="34" charset="0"/>
              </a:rPr>
              <a:t>his is not the final solution as there are plans to support more sophisticated flows and states.</a:t>
            </a:r>
          </a:p>
          <a:p>
            <a:pPr>
              <a:lnSpc>
                <a:spcPct val="150000"/>
              </a:lnSpc>
            </a:pPr>
            <a:r>
              <a:rPr lang="en-IN" dirty="0">
                <a:solidFill>
                  <a:srgbClr val="19191E"/>
                </a:solidFill>
                <a:latin typeface="Open Sans" panose="020B0606030504020204" pitchFamily="34" charset="0"/>
              </a:rPr>
              <a:t>Implement other relations in </a:t>
            </a:r>
            <a:r>
              <a:rPr lang="en-IN" dirty="0" err="1">
                <a:solidFill>
                  <a:srgbClr val="19191E"/>
                </a:solidFill>
                <a:latin typeface="Open Sans" panose="020B0606030504020204" pitchFamily="34" charset="0"/>
              </a:rPr>
              <a:t>Dgraph</a:t>
            </a:r>
            <a:r>
              <a:rPr lang="en-IN" dirty="0">
                <a:solidFill>
                  <a:srgbClr val="19191E"/>
                </a:solidFill>
                <a:latin typeface="Open Sans" panose="020B0606030504020204" pitchFamily="34" charset="0"/>
              </a:rPr>
              <a:t>.</a:t>
            </a:r>
          </a:p>
          <a:p>
            <a:pPr lvl="1">
              <a:lnSpc>
                <a:spcPct val="150000"/>
              </a:lnSpc>
            </a:pPr>
            <a:r>
              <a:rPr lang="en-IN" b="1" i="0" dirty="0">
                <a:solidFill>
                  <a:srgbClr val="19191E"/>
                </a:solidFill>
                <a:effectLst/>
                <a:latin typeface="Open Sans" panose="020B0606030504020204" pitchFamily="34" charset="0"/>
              </a:rPr>
              <a:t>previous version</a:t>
            </a:r>
            <a:r>
              <a:rPr lang="en-IN" b="0" i="0" dirty="0">
                <a:solidFill>
                  <a:srgbClr val="19191E"/>
                </a:solidFill>
                <a:effectLst/>
                <a:latin typeface="Open Sans" panose="020B0606030504020204" pitchFamily="34" charset="0"/>
              </a:rPr>
              <a:t> — a pointer to a previous version if it exists,</a:t>
            </a:r>
          </a:p>
          <a:p>
            <a:pPr lvl="1">
              <a:lnSpc>
                <a:spcPct val="150000"/>
              </a:lnSpc>
            </a:pPr>
            <a:r>
              <a:rPr lang="en-IN" b="1" i="0" dirty="0">
                <a:solidFill>
                  <a:srgbClr val="19191E"/>
                </a:solidFill>
                <a:effectLst/>
                <a:latin typeface="Open Sans" panose="020B0606030504020204" pitchFamily="34" charset="0"/>
              </a:rPr>
              <a:t>next version</a:t>
            </a:r>
            <a:r>
              <a:rPr lang="en-IN" b="0" i="0" dirty="0">
                <a:solidFill>
                  <a:srgbClr val="19191E"/>
                </a:solidFill>
                <a:effectLst/>
                <a:latin typeface="Open Sans" panose="020B0606030504020204" pitchFamily="34" charset="0"/>
              </a:rPr>
              <a:t> — a pointer to the next version if it exists.</a:t>
            </a:r>
          </a:p>
          <a:p>
            <a:pPr marL="0" indent="0">
              <a:lnSpc>
                <a:spcPct val="150000"/>
              </a:lnSpc>
              <a:buNone/>
            </a:pPr>
            <a:endParaRPr lang="en-US" dirty="0"/>
          </a:p>
        </p:txBody>
      </p:sp>
    </p:spTree>
    <p:extLst>
      <p:ext uri="{BB962C8B-B14F-4D97-AF65-F5344CB8AC3E}">
        <p14:creationId xmlns:p14="http://schemas.microsoft.com/office/powerpoint/2010/main" val="1100086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E731-96B5-6D59-81F6-EE32354F8BFF}"/>
              </a:ext>
            </a:extLst>
          </p:cNvPr>
          <p:cNvSpPr>
            <a:spLocks noGrp="1"/>
          </p:cNvSpPr>
          <p:nvPr>
            <p:ph type="title"/>
          </p:nvPr>
        </p:nvSpPr>
        <p:spPr/>
        <p:txBody>
          <a:bodyPr/>
          <a:lstStyle/>
          <a:p>
            <a:r>
              <a:rPr lang="en-US" dirty="0"/>
              <a:t>Versioning</a:t>
            </a:r>
          </a:p>
        </p:txBody>
      </p:sp>
      <p:sp>
        <p:nvSpPr>
          <p:cNvPr id="3" name="Content Placeholder 2">
            <a:extLst>
              <a:ext uri="{FF2B5EF4-FFF2-40B4-BE49-F238E27FC236}">
                <a16:creationId xmlns:a16="http://schemas.microsoft.com/office/drawing/2014/main" id="{7892031F-397A-533A-437F-EED518F6A049}"/>
              </a:ext>
            </a:extLst>
          </p:cNvPr>
          <p:cNvSpPr>
            <a:spLocks noGrp="1"/>
          </p:cNvSpPr>
          <p:nvPr>
            <p:ph idx="1"/>
          </p:nvPr>
        </p:nvSpPr>
        <p:spPr>
          <a:xfrm>
            <a:off x="838200" y="1825625"/>
            <a:ext cx="10515600" cy="4351338"/>
          </a:xfrm>
        </p:spPr>
        <p:txBody>
          <a:bodyPr>
            <a:normAutofit/>
          </a:bodyPr>
          <a:lstStyle/>
          <a:p>
            <a:pPr algn="just">
              <a:lnSpc>
                <a:spcPct val="150000"/>
              </a:lnSpc>
            </a:pPr>
            <a:r>
              <a:rPr lang="en-IN" b="0" i="0" dirty="0">
                <a:solidFill>
                  <a:srgbClr val="19191E"/>
                </a:solidFill>
                <a:effectLst/>
                <a:latin typeface="Open Sans" panose="020B0606030504020204" pitchFamily="34" charset="0"/>
              </a:rPr>
              <a:t>So when you create a first version of an asset, which is a draft, and then submit it, you will get a node with neither previous nor next relation on it. </a:t>
            </a:r>
          </a:p>
          <a:p>
            <a:pPr algn="just">
              <a:lnSpc>
                <a:spcPct val="150000"/>
              </a:lnSpc>
            </a:pPr>
            <a:r>
              <a:rPr lang="en-IN" b="0" i="0" dirty="0">
                <a:solidFill>
                  <a:srgbClr val="19191E"/>
                </a:solidFill>
                <a:effectLst/>
                <a:latin typeface="Open Sans" panose="020B0606030504020204" pitchFamily="34" charset="0"/>
              </a:rPr>
              <a:t>Yet, when you create another version of an existing asset, then both nodes representing this asset will have </a:t>
            </a:r>
            <a:r>
              <a:rPr lang="en-IN" b="0" i="1" dirty="0">
                <a:solidFill>
                  <a:srgbClr val="19191E"/>
                </a:solidFill>
                <a:effectLst/>
                <a:latin typeface="Open Sans" panose="020B0606030504020204" pitchFamily="34" charset="0"/>
              </a:rPr>
              <a:t>next</a:t>
            </a:r>
            <a:r>
              <a:rPr lang="en-IN" b="0" i="0" dirty="0">
                <a:solidFill>
                  <a:srgbClr val="19191E"/>
                </a:solidFill>
                <a:effectLst/>
                <a:latin typeface="Open Sans" panose="020B0606030504020204" pitchFamily="34" charset="0"/>
              </a:rPr>
              <a:t> or </a:t>
            </a:r>
            <a:r>
              <a:rPr lang="en-IN" b="0" i="1" dirty="0">
                <a:solidFill>
                  <a:srgbClr val="19191E"/>
                </a:solidFill>
                <a:effectLst/>
                <a:latin typeface="Open Sans" panose="020B0606030504020204" pitchFamily="34" charset="0"/>
              </a:rPr>
              <a:t>previous</a:t>
            </a:r>
            <a:r>
              <a:rPr lang="en-IN" b="0" i="0" dirty="0">
                <a:solidFill>
                  <a:srgbClr val="19191E"/>
                </a:solidFill>
                <a:effectLst/>
                <a:latin typeface="Open Sans" panose="020B0606030504020204" pitchFamily="34" charset="0"/>
              </a:rPr>
              <a:t> relation:</a:t>
            </a:r>
          </a:p>
        </p:txBody>
      </p:sp>
    </p:spTree>
    <p:extLst>
      <p:ext uri="{BB962C8B-B14F-4D97-AF65-F5344CB8AC3E}">
        <p14:creationId xmlns:p14="http://schemas.microsoft.com/office/powerpoint/2010/main" val="575136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B638-ACD5-C333-80DA-D81D934F41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2A1714-1986-17F6-10B6-75D558D64B6C}"/>
              </a:ext>
            </a:extLst>
          </p:cNvPr>
          <p:cNvSpPr>
            <a:spLocks noGrp="1"/>
          </p:cNvSpPr>
          <p:nvPr>
            <p:ph idx="1"/>
          </p:nvPr>
        </p:nvSpPr>
        <p:spPr/>
        <p:txBody>
          <a:bodyPr/>
          <a:lstStyle/>
          <a:p>
            <a:endParaRPr lang="en-US" dirty="0"/>
          </a:p>
        </p:txBody>
      </p:sp>
      <p:sp>
        <p:nvSpPr>
          <p:cNvPr id="4" name="Content Placeholder 2">
            <a:extLst>
              <a:ext uri="{FF2B5EF4-FFF2-40B4-BE49-F238E27FC236}">
                <a16:creationId xmlns:a16="http://schemas.microsoft.com/office/drawing/2014/main" id="{397BEAB2-4F9F-DF56-FE67-07CD69B89B45}"/>
              </a:ext>
            </a:extLst>
          </p:cNvPr>
          <p:cNvSpPr txBox="1">
            <a:spLocks/>
          </p:cNvSpPr>
          <p:nvPr/>
        </p:nvSpPr>
        <p:spPr>
          <a:xfrm>
            <a:off x="838200" y="1825625"/>
            <a:ext cx="52578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a:solidFill>
                  <a:srgbClr val="19191E"/>
                </a:solidFill>
                <a:latin typeface="Open Sans" panose="020B0606030504020204" pitchFamily="34" charset="0"/>
              </a:rPr>
              <a:t>So when you create a first version of an asset, which is a draft, and then submit it, you will get a node with neither previous nor next relation on it. </a:t>
            </a:r>
          </a:p>
          <a:p>
            <a:r>
              <a:rPr lang="en-IN">
                <a:solidFill>
                  <a:srgbClr val="19191E"/>
                </a:solidFill>
                <a:latin typeface="Open Sans" panose="020B0606030504020204" pitchFamily="34" charset="0"/>
              </a:rPr>
              <a:t>Yet, when you create another version of an existing asset, then both nodes representing this asset will have </a:t>
            </a:r>
            <a:r>
              <a:rPr lang="en-IN" i="1">
                <a:solidFill>
                  <a:srgbClr val="19191E"/>
                </a:solidFill>
                <a:latin typeface="Open Sans" panose="020B0606030504020204" pitchFamily="34" charset="0"/>
              </a:rPr>
              <a:t>next</a:t>
            </a:r>
            <a:r>
              <a:rPr lang="en-IN">
                <a:solidFill>
                  <a:srgbClr val="19191E"/>
                </a:solidFill>
                <a:latin typeface="Open Sans" panose="020B0606030504020204" pitchFamily="34" charset="0"/>
              </a:rPr>
              <a:t> or </a:t>
            </a:r>
            <a:r>
              <a:rPr lang="en-IN" i="1">
                <a:solidFill>
                  <a:srgbClr val="19191E"/>
                </a:solidFill>
                <a:latin typeface="Open Sans" panose="020B0606030504020204" pitchFamily="34" charset="0"/>
              </a:rPr>
              <a:t>previous</a:t>
            </a:r>
            <a:r>
              <a:rPr lang="en-IN">
                <a:solidFill>
                  <a:srgbClr val="19191E"/>
                </a:solidFill>
                <a:latin typeface="Open Sans" panose="020B0606030504020204" pitchFamily="34" charset="0"/>
              </a:rPr>
              <a:t> relation:</a:t>
            </a:r>
            <a:endParaRPr lang="en-IN" dirty="0">
              <a:solidFill>
                <a:srgbClr val="19191E"/>
              </a:solidFill>
              <a:latin typeface="Open Sans" panose="020B0606030504020204" pitchFamily="34" charset="0"/>
            </a:endParaRPr>
          </a:p>
        </p:txBody>
      </p:sp>
      <p:pic>
        <p:nvPicPr>
          <p:cNvPr id="5" name="Picture 2">
            <a:extLst>
              <a:ext uri="{FF2B5EF4-FFF2-40B4-BE49-F238E27FC236}">
                <a16:creationId xmlns:a16="http://schemas.microsoft.com/office/drawing/2014/main" id="{9744F2E4-97B7-2F02-0277-EC0C2B163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8"/>
            <a:ext cx="12192000" cy="666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120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C431000-1280-1C1D-F91B-D25F790E6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12192000" cy="468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21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53AF-2F09-4FF5-42F4-4B3CDA064194}"/>
              </a:ext>
            </a:extLst>
          </p:cNvPr>
          <p:cNvSpPr>
            <a:spLocks noGrp="1"/>
          </p:cNvSpPr>
          <p:nvPr>
            <p:ph type="title"/>
          </p:nvPr>
        </p:nvSpPr>
        <p:spPr/>
        <p:txBody>
          <a:bodyPr/>
          <a:lstStyle/>
          <a:p>
            <a:r>
              <a:rPr lang="en-US" dirty="0"/>
              <a:t>Processes</a:t>
            </a:r>
          </a:p>
        </p:txBody>
      </p:sp>
      <p:sp>
        <p:nvSpPr>
          <p:cNvPr id="3" name="Content Placeholder 2">
            <a:extLst>
              <a:ext uri="{FF2B5EF4-FFF2-40B4-BE49-F238E27FC236}">
                <a16:creationId xmlns:a16="http://schemas.microsoft.com/office/drawing/2014/main" id="{F3F89816-8D51-8AA8-EE89-6E31353227A7}"/>
              </a:ext>
            </a:extLst>
          </p:cNvPr>
          <p:cNvSpPr>
            <a:spLocks noGrp="1"/>
          </p:cNvSpPr>
          <p:nvPr>
            <p:ph idx="1"/>
          </p:nvPr>
        </p:nvSpPr>
        <p:spPr>
          <a:xfrm>
            <a:off x="838200" y="1503680"/>
            <a:ext cx="10515600" cy="4989195"/>
          </a:xfrm>
        </p:spPr>
        <p:txBody>
          <a:bodyPr>
            <a:normAutofit lnSpcReduction="10000"/>
          </a:bodyPr>
          <a:lstStyle/>
          <a:p>
            <a:pPr algn="l" fontAlgn="base"/>
            <a:r>
              <a:rPr lang="en-IN" b="0" i="0" dirty="0">
                <a:effectLst/>
                <a:latin typeface="Lexend Deca"/>
              </a:rPr>
              <a:t>To manage your content workflow, identify the steps needed to create content. They are:</a:t>
            </a:r>
          </a:p>
          <a:p>
            <a:pPr lvl="1" fontAlgn="base">
              <a:buFont typeface="+mj-lt"/>
              <a:buAutoNum type="arabicPeriod"/>
            </a:pPr>
            <a:r>
              <a:rPr lang="en-IN" b="0" i="0" dirty="0">
                <a:effectLst/>
                <a:latin typeface="inherit"/>
              </a:rPr>
              <a:t>Strategizing</a:t>
            </a:r>
          </a:p>
          <a:p>
            <a:pPr lvl="1" fontAlgn="base">
              <a:buFont typeface="+mj-lt"/>
              <a:buAutoNum type="arabicPeriod"/>
            </a:pPr>
            <a:r>
              <a:rPr lang="en-IN" b="0" i="0" dirty="0">
                <a:effectLst/>
                <a:latin typeface="inherit"/>
              </a:rPr>
              <a:t>Planning</a:t>
            </a:r>
          </a:p>
          <a:p>
            <a:pPr lvl="1" fontAlgn="base">
              <a:buFont typeface="+mj-lt"/>
              <a:buAutoNum type="arabicPeriod"/>
            </a:pPr>
            <a:r>
              <a:rPr lang="en-IN" b="0" i="0" dirty="0">
                <a:effectLst/>
                <a:latin typeface="inherit"/>
              </a:rPr>
              <a:t>Creating</a:t>
            </a:r>
          </a:p>
          <a:p>
            <a:pPr lvl="1" fontAlgn="base">
              <a:buFont typeface="+mj-lt"/>
              <a:buAutoNum type="arabicPeriod"/>
            </a:pPr>
            <a:r>
              <a:rPr lang="en-IN" b="0" i="0" dirty="0">
                <a:effectLst/>
                <a:latin typeface="inherit"/>
              </a:rPr>
              <a:t>Reviewing</a:t>
            </a:r>
          </a:p>
          <a:p>
            <a:pPr lvl="1" fontAlgn="base">
              <a:buFont typeface="+mj-lt"/>
              <a:buAutoNum type="arabicPeriod"/>
            </a:pPr>
            <a:r>
              <a:rPr lang="en-IN" b="0" i="0" dirty="0">
                <a:effectLst/>
                <a:latin typeface="inherit"/>
              </a:rPr>
              <a:t>Publishing</a:t>
            </a:r>
          </a:p>
          <a:p>
            <a:pPr lvl="1" fontAlgn="base">
              <a:buFont typeface="+mj-lt"/>
              <a:buAutoNum type="arabicPeriod"/>
            </a:pPr>
            <a:r>
              <a:rPr lang="en-IN" b="0" i="0" dirty="0" err="1">
                <a:effectLst/>
                <a:latin typeface="inherit"/>
              </a:rPr>
              <a:t>Analyzing</a:t>
            </a:r>
            <a:endParaRPr lang="en-IN" b="0" i="0" dirty="0">
              <a:effectLst/>
              <a:latin typeface="inherit"/>
            </a:endParaRPr>
          </a:p>
          <a:p>
            <a:pPr algn="l" fontAlgn="base"/>
            <a:r>
              <a:rPr lang="en-IN" b="0" i="0" dirty="0">
                <a:effectLst/>
                <a:latin typeface="Lexend Deca"/>
              </a:rPr>
              <a:t>While this is the basic workflow for content, each step has supplementary processes depending on the content type. </a:t>
            </a:r>
          </a:p>
          <a:p>
            <a:pPr algn="l" fontAlgn="base"/>
            <a:r>
              <a:rPr lang="en-IN" b="0" i="0" dirty="0">
                <a:effectLst/>
                <a:latin typeface="Lexend Deca"/>
              </a:rPr>
              <a:t>You can build these extra steps as you create your content workflow. At this stage, it’s helpful to outline a </a:t>
            </a:r>
            <a:r>
              <a:rPr lang="en-IN" b="0" i="0" u="none" strike="noStrike" dirty="0">
                <a:effectLst/>
                <a:latin typeface="inherit"/>
              </a:rPr>
              <a:t>content strategy</a:t>
            </a:r>
            <a:r>
              <a:rPr lang="en-IN" b="0" i="0" dirty="0">
                <a:effectLst/>
                <a:latin typeface="Lexend Deca"/>
              </a:rPr>
              <a:t>.</a:t>
            </a:r>
          </a:p>
          <a:p>
            <a:endParaRPr lang="en-US" dirty="0"/>
          </a:p>
        </p:txBody>
      </p:sp>
    </p:spTree>
    <p:extLst>
      <p:ext uri="{BB962C8B-B14F-4D97-AF65-F5344CB8AC3E}">
        <p14:creationId xmlns:p14="http://schemas.microsoft.com/office/powerpoint/2010/main" val="572527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44FD-9716-0ECB-E8C0-E2F6C70634C5}"/>
              </a:ext>
            </a:extLst>
          </p:cNvPr>
          <p:cNvSpPr>
            <a:spLocks noGrp="1"/>
          </p:cNvSpPr>
          <p:nvPr>
            <p:ph type="title"/>
          </p:nvPr>
        </p:nvSpPr>
        <p:spPr/>
        <p:txBody>
          <a:bodyPr>
            <a:normAutofit/>
          </a:bodyPr>
          <a:lstStyle/>
          <a:p>
            <a:r>
              <a:rPr lang="en-IN" b="0" i="0" dirty="0">
                <a:solidFill>
                  <a:srgbClr val="19191E"/>
                </a:solidFill>
                <a:effectLst/>
                <a:latin typeface="EuclidCircularB-Regular"/>
              </a:rPr>
              <a:t>Static and version ID</a:t>
            </a:r>
            <a:endParaRPr lang="en-US" dirty="0"/>
          </a:p>
        </p:txBody>
      </p:sp>
      <p:sp>
        <p:nvSpPr>
          <p:cNvPr id="3" name="Content Placeholder 2">
            <a:extLst>
              <a:ext uri="{FF2B5EF4-FFF2-40B4-BE49-F238E27FC236}">
                <a16:creationId xmlns:a16="http://schemas.microsoft.com/office/drawing/2014/main" id="{CCE662C5-6537-E48B-4012-98ED62488C7E}"/>
              </a:ext>
            </a:extLst>
          </p:cNvPr>
          <p:cNvSpPr>
            <a:spLocks noGrp="1"/>
          </p:cNvSpPr>
          <p:nvPr>
            <p:ph idx="1"/>
          </p:nvPr>
        </p:nvSpPr>
        <p:spPr/>
        <p:txBody>
          <a:bodyPr/>
          <a:lstStyle/>
          <a:p>
            <a:pPr algn="l">
              <a:lnSpc>
                <a:spcPct val="150000"/>
              </a:lnSpc>
            </a:pPr>
            <a:r>
              <a:rPr lang="en-IN" b="0" i="0" dirty="0">
                <a:solidFill>
                  <a:srgbClr val="19191E"/>
                </a:solidFill>
                <a:effectLst/>
                <a:latin typeface="Open Sans" panose="020B0606030504020204" pitchFamily="34" charset="0"/>
              </a:rPr>
              <a:t>Having </a:t>
            </a:r>
            <a:r>
              <a:rPr lang="en-IN" b="0" i="1" dirty="0">
                <a:solidFill>
                  <a:srgbClr val="19191E"/>
                </a:solidFill>
                <a:effectLst/>
                <a:latin typeface="Open Sans" panose="020B0606030504020204" pitchFamily="34" charset="0"/>
              </a:rPr>
              <a:t>previous/next</a:t>
            </a:r>
            <a:r>
              <a:rPr lang="en-IN" b="0" i="0" dirty="0">
                <a:solidFill>
                  <a:srgbClr val="19191E"/>
                </a:solidFill>
                <a:effectLst/>
                <a:latin typeface="Open Sans" panose="020B0606030504020204" pitchFamily="34" charset="0"/>
              </a:rPr>
              <a:t> relations required us to implement a universal identifier of each asset. </a:t>
            </a:r>
          </a:p>
          <a:p>
            <a:pPr algn="l">
              <a:lnSpc>
                <a:spcPct val="150000"/>
              </a:lnSpc>
            </a:pPr>
            <a:r>
              <a:rPr lang="en-IN" b="0" i="0" dirty="0">
                <a:solidFill>
                  <a:srgbClr val="19191E"/>
                </a:solidFill>
                <a:effectLst/>
                <a:latin typeface="Open Sans" panose="020B0606030504020204" pitchFamily="34" charset="0"/>
              </a:rPr>
              <a:t>An ID that can be used in references to that asset and in our web designers when opening the asset to view or edit it.</a:t>
            </a:r>
          </a:p>
          <a:p>
            <a:pPr marL="0" indent="0">
              <a:lnSpc>
                <a:spcPct val="150000"/>
              </a:lnSpc>
              <a:buNone/>
            </a:pPr>
            <a:endParaRPr lang="en-US" dirty="0"/>
          </a:p>
        </p:txBody>
      </p:sp>
    </p:spTree>
    <p:extLst>
      <p:ext uri="{BB962C8B-B14F-4D97-AF65-F5344CB8AC3E}">
        <p14:creationId xmlns:p14="http://schemas.microsoft.com/office/powerpoint/2010/main" val="1252592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CC0A-6CBF-DBB4-8E2B-03EC99D19669}"/>
              </a:ext>
            </a:extLst>
          </p:cNvPr>
          <p:cNvSpPr>
            <a:spLocks noGrp="1"/>
          </p:cNvSpPr>
          <p:nvPr>
            <p:ph type="title"/>
          </p:nvPr>
        </p:nvSpPr>
        <p:spPr/>
        <p:txBody>
          <a:bodyPr/>
          <a:lstStyle/>
          <a:p>
            <a:r>
              <a:rPr lang="en-IN" b="0" i="0" dirty="0">
                <a:solidFill>
                  <a:srgbClr val="19191E"/>
                </a:solidFill>
                <a:effectLst/>
                <a:latin typeface="EuclidCircularB-Regular"/>
              </a:rPr>
              <a:t>Static and version ID</a:t>
            </a:r>
            <a:endParaRPr lang="en-US" dirty="0"/>
          </a:p>
        </p:txBody>
      </p:sp>
      <p:sp>
        <p:nvSpPr>
          <p:cNvPr id="3" name="Content Placeholder 2">
            <a:extLst>
              <a:ext uri="{FF2B5EF4-FFF2-40B4-BE49-F238E27FC236}">
                <a16:creationId xmlns:a16="http://schemas.microsoft.com/office/drawing/2014/main" id="{0365861F-735A-EA50-E8B7-E226F73E1A61}"/>
              </a:ext>
            </a:extLst>
          </p:cNvPr>
          <p:cNvSpPr>
            <a:spLocks noGrp="1"/>
          </p:cNvSpPr>
          <p:nvPr>
            <p:ph idx="1"/>
          </p:nvPr>
        </p:nvSpPr>
        <p:spPr/>
        <p:txBody>
          <a:bodyPr/>
          <a:lstStyle/>
          <a:p>
            <a:pPr algn="l">
              <a:buFont typeface="Arial" panose="020B0604020202020204" pitchFamily="34" charset="0"/>
              <a:buChar char="•"/>
            </a:pPr>
            <a:r>
              <a:rPr lang="en-IN" b="1" i="0" dirty="0">
                <a:solidFill>
                  <a:srgbClr val="19191E"/>
                </a:solidFill>
                <a:effectLst/>
                <a:latin typeface="Open Sans" panose="020B0606030504020204" pitchFamily="34" charset="0"/>
              </a:rPr>
              <a:t>static ID</a:t>
            </a:r>
            <a:r>
              <a:rPr lang="en-IN" b="0" i="0" dirty="0">
                <a:solidFill>
                  <a:srgbClr val="19191E"/>
                </a:solidFill>
                <a:effectLst/>
                <a:latin typeface="Open Sans" panose="020B0606030504020204" pitchFamily="34" charset="0"/>
              </a:rPr>
              <a:t> — an id assigned to the first version of the created asset and it never changes during the whole lifetime of the asset,</a:t>
            </a:r>
          </a:p>
          <a:p>
            <a:pPr algn="l">
              <a:buFont typeface="Arial" panose="020B0604020202020204" pitchFamily="34" charset="0"/>
              <a:buChar char="•"/>
            </a:pPr>
            <a:endParaRPr lang="en-IN" b="0" i="0" dirty="0">
              <a:solidFill>
                <a:srgbClr val="19191E"/>
              </a:solidFill>
              <a:effectLst/>
              <a:latin typeface="Open Sans" panose="020B0606030504020204" pitchFamily="34" charset="0"/>
            </a:endParaRPr>
          </a:p>
          <a:p>
            <a:pPr algn="l">
              <a:buFont typeface="Arial" panose="020B0604020202020204" pitchFamily="34" charset="0"/>
              <a:buChar char="•"/>
            </a:pPr>
            <a:r>
              <a:rPr lang="en-IN" b="1" i="0" dirty="0">
                <a:solidFill>
                  <a:srgbClr val="19191E"/>
                </a:solidFill>
                <a:effectLst/>
                <a:latin typeface="Open Sans" panose="020B0606030504020204" pitchFamily="34" charset="0"/>
              </a:rPr>
              <a:t>version ID</a:t>
            </a:r>
            <a:r>
              <a:rPr lang="en-IN" b="0" i="0" dirty="0">
                <a:solidFill>
                  <a:srgbClr val="19191E"/>
                </a:solidFill>
                <a:effectLst/>
                <a:latin typeface="Open Sans" panose="020B0606030504020204" pitchFamily="34" charset="0"/>
              </a:rPr>
              <a:t> — an unique ID that is used to identify each particular version of the asset in the linked list, you can also used it in </a:t>
            </a:r>
            <a:r>
              <a:rPr lang="en-IN" b="0" i="0" dirty="0" err="1">
                <a:solidFill>
                  <a:srgbClr val="19191E"/>
                </a:solidFill>
                <a:effectLst/>
                <a:latin typeface="Open Sans" panose="020B0606030504020204" pitchFamily="34" charset="0"/>
              </a:rPr>
              <a:t>Dgraph</a:t>
            </a:r>
            <a:r>
              <a:rPr lang="en-IN" b="0" i="0" dirty="0">
                <a:solidFill>
                  <a:srgbClr val="19191E"/>
                </a:solidFill>
                <a:effectLst/>
                <a:latin typeface="Open Sans" panose="020B0606030504020204" pitchFamily="34" charset="0"/>
              </a:rPr>
              <a:t> queries when looking for the exact asset version.</a:t>
            </a:r>
          </a:p>
          <a:p>
            <a:endParaRPr lang="en-US" dirty="0"/>
          </a:p>
        </p:txBody>
      </p:sp>
    </p:spTree>
    <p:extLst>
      <p:ext uri="{BB962C8B-B14F-4D97-AF65-F5344CB8AC3E}">
        <p14:creationId xmlns:p14="http://schemas.microsoft.com/office/powerpoint/2010/main" val="549507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BAA17DD-2F4F-02E9-87B9-1AB4E6716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
            <a:ext cx="12192000" cy="550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705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5D0C-8DAE-4535-B534-5C07003CFD52}"/>
              </a:ext>
            </a:extLst>
          </p:cNvPr>
          <p:cNvSpPr>
            <a:spLocks noGrp="1"/>
          </p:cNvSpPr>
          <p:nvPr>
            <p:ph type="title"/>
          </p:nvPr>
        </p:nvSpPr>
        <p:spPr/>
        <p:txBody>
          <a:bodyPr/>
          <a:lstStyle/>
          <a:p>
            <a:r>
              <a:rPr lang="en-US" dirty="0"/>
              <a:t>New Draft Version</a:t>
            </a:r>
          </a:p>
        </p:txBody>
      </p:sp>
      <p:sp>
        <p:nvSpPr>
          <p:cNvPr id="3" name="Content Placeholder 2">
            <a:extLst>
              <a:ext uri="{FF2B5EF4-FFF2-40B4-BE49-F238E27FC236}">
                <a16:creationId xmlns:a16="http://schemas.microsoft.com/office/drawing/2014/main" id="{0B98BA49-DE66-1226-CD6B-384A97A8AEDA}"/>
              </a:ext>
            </a:extLst>
          </p:cNvPr>
          <p:cNvSpPr>
            <a:spLocks noGrp="1"/>
          </p:cNvSpPr>
          <p:nvPr>
            <p:ph idx="1"/>
          </p:nvPr>
        </p:nvSpPr>
        <p:spPr/>
        <p:txBody>
          <a:bodyPr/>
          <a:lstStyle/>
          <a:p>
            <a:pPr algn="just">
              <a:buFont typeface="Arial" panose="020B0604020202020204" pitchFamily="34" charset="0"/>
              <a:buChar char="•"/>
            </a:pPr>
            <a:r>
              <a:rPr lang="en-IN" b="0" i="0" dirty="0">
                <a:solidFill>
                  <a:srgbClr val="19191E"/>
                </a:solidFill>
                <a:effectLst/>
                <a:latin typeface="Open Sans" panose="020B0606030504020204" pitchFamily="34" charset="0"/>
              </a:rPr>
              <a:t>When creating a new version (a new draft), you can start from the latest </a:t>
            </a:r>
            <a:r>
              <a:rPr lang="en-IN" b="0" i="1" dirty="0">
                <a:solidFill>
                  <a:srgbClr val="19191E"/>
                </a:solidFill>
                <a:effectLst/>
                <a:latin typeface="Open Sans" panose="020B0606030504020204" pitchFamily="34" charset="0"/>
              </a:rPr>
              <a:t>submitted</a:t>
            </a:r>
            <a:r>
              <a:rPr lang="en-IN" b="0" i="0" dirty="0">
                <a:solidFill>
                  <a:srgbClr val="19191E"/>
                </a:solidFill>
                <a:effectLst/>
                <a:latin typeface="Open Sans" panose="020B0606030504020204" pitchFamily="34" charset="0"/>
              </a:rPr>
              <a:t> version only, when the draft already exists and you have created it, exactly this version (a draft version) will be used.</a:t>
            </a:r>
          </a:p>
          <a:p>
            <a:pPr algn="just">
              <a:buFont typeface="Arial" panose="020B0604020202020204" pitchFamily="34" charset="0"/>
              <a:buChar char="•"/>
            </a:pPr>
            <a:endParaRPr lang="en-IN" b="0" i="0" dirty="0">
              <a:solidFill>
                <a:srgbClr val="19191E"/>
              </a:solidFill>
              <a:effectLst/>
              <a:latin typeface="Open Sans" panose="020B0606030504020204" pitchFamily="34" charset="0"/>
            </a:endParaRPr>
          </a:p>
          <a:p>
            <a:pPr algn="just">
              <a:buFont typeface="Arial" panose="020B0604020202020204" pitchFamily="34" charset="0"/>
              <a:buChar char="•"/>
            </a:pPr>
            <a:r>
              <a:rPr lang="en-IN" b="0" i="0" dirty="0">
                <a:solidFill>
                  <a:srgbClr val="19191E"/>
                </a:solidFill>
                <a:effectLst/>
                <a:latin typeface="Open Sans" panose="020B0606030504020204" pitchFamily="34" charset="0"/>
              </a:rPr>
              <a:t>When using one asset in another asset (a text content in another text content), you can only select a </a:t>
            </a:r>
            <a:r>
              <a:rPr lang="en-IN" b="0" i="1" dirty="0">
                <a:solidFill>
                  <a:srgbClr val="19191E"/>
                </a:solidFill>
                <a:effectLst/>
                <a:latin typeface="Open Sans" panose="020B0606030504020204" pitchFamily="34" charset="0"/>
              </a:rPr>
              <a:t>submitted</a:t>
            </a:r>
            <a:r>
              <a:rPr lang="en-IN" b="0" i="0" dirty="0">
                <a:solidFill>
                  <a:srgbClr val="19191E"/>
                </a:solidFill>
                <a:effectLst/>
                <a:latin typeface="Open Sans" panose="020B0606030504020204" pitchFamily="34" charset="0"/>
              </a:rPr>
              <a:t> version of the asset. And once the relations </a:t>
            </a:r>
            <a:r>
              <a:rPr lang="en-IN" b="0" i="1" dirty="0">
                <a:solidFill>
                  <a:srgbClr val="19191E"/>
                </a:solidFill>
                <a:effectLst/>
                <a:latin typeface="Open Sans" panose="020B0606030504020204" pitchFamily="34" charset="0"/>
              </a:rPr>
              <a:t>uses/used by</a:t>
            </a:r>
            <a:r>
              <a:rPr lang="en-IN" b="0" i="0" dirty="0">
                <a:solidFill>
                  <a:srgbClr val="19191E"/>
                </a:solidFill>
                <a:effectLst/>
                <a:latin typeface="Open Sans" panose="020B0606030504020204" pitchFamily="34" charset="0"/>
              </a:rPr>
              <a:t> were set and the outer asset was submitted, the versions were sealed.</a:t>
            </a:r>
          </a:p>
          <a:p>
            <a:pPr algn="just"/>
            <a:endParaRPr lang="en-US" dirty="0"/>
          </a:p>
        </p:txBody>
      </p:sp>
    </p:spTree>
    <p:extLst>
      <p:ext uri="{BB962C8B-B14F-4D97-AF65-F5344CB8AC3E}">
        <p14:creationId xmlns:p14="http://schemas.microsoft.com/office/powerpoint/2010/main" val="2379521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B1D1BB4-02E7-4631-3823-DAFBEE07D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363"/>
            <a:ext cx="12192000" cy="613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810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38457-D551-2070-12C7-2E2696A0D829}"/>
              </a:ext>
            </a:extLst>
          </p:cNvPr>
          <p:cNvSpPr>
            <a:spLocks noGrp="1"/>
          </p:cNvSpPr>
          <p:nvPr>
            <p:ph type="title"/>
          </p:nvPr>
        </p:nvSpPr>
        <p:spPr/>
        <p:txBody>
          <a:bodyPr/>
          <a:lstStyle/>
          <a:p>
            <a:r>
              <a:rPr lang="en-US" dirty="0"/>
              <a:t>New Draft Version</a:t>
            </a:r>
          </a:p>
        </p:txBody>
      </p:sp>
      <p:sp>
        <p:nvSpPr>
          <p:cNvPr id="3" name="Content Placeholder 2">
            <a:extLst>
              <a:ext uri="{FF2B5EF4-FFF2-40B4-BE49-F238E27FC236}">
                <a16:creationId xmlns:a16="http://schemas.microsoft.com/office/drawing/2014/main" id="{0BF8F718-0C0C-DE6C-0DF7-3DFF626F24E2}"/>
              </a:ext>
            </a:extLst>
          </p:cNvPr>
          <p:cNvSpPr>
            <a:spLocks noGrp="1"/>
          </p:cNvSpPr>
          <p:nvPr>
            <p:ph idx="1"/>
          </p:nvPr>
        </p:nvSpPr>
        <p:spPr/>
        <p:txBody>
          <a:bodyPr/>
          <a:lstStyle/>
          <a:p>
            <a:pPr algn="just">
              <a:lnSpc>
                <a:spcPct val="200000"/>
              </a:lnSpc>
            </a:pPr>
            <a:r>
              <a:rPr lang="en-IN" b="0" i="0" dirty="0">
                <a:solidFill>
                  <a:srgbClr val="19191E"/>
                </a:solidFill>
                <a:effectLst/>
                <a:latin typeface="Open Sans" panose="020B0606030504020204" pitchFamily="34" charset="0"/>
              </a:rPr>
              <a:t>By implementing </a:t>
            </a:r>
            <a:r>
              <a:rPr lang="en-IN" b="0" i="1" dirty="0">
                <a:solidFill>
                  <a:srgbClr val="19191E"/>
                </a:solidFill>
                <a:effectLst/>
                <a:latin typeface="Open Sans" panose="020B0606030504020204" pitchFamily="34" charset="0"/>
              </a:rPr>
              <a:t>Static</a:t>
            </a:r>
            <a:r>
              <a:rPr lang="en-IN" b="0" i="0" dirty="0">
                <a:solidFill>
                  <a:srgbClr val="19191E"/>
                </a:solidFill>
                <a:effectLst/>
                <a:latin typeface="Open Sans" panose="020B0606030504020204" pitchFamily="34" charset="0"/>
              </a:rPr>
              <a:t> and </a:t>
            </a:r>
            <a:r>
              <a:rPr lang="en-IN" b="0" i="1" dirty="0">
                <a:solidFill>
                  <a:srgbClr val="19191E"/>
                </a:solidFill>
                <a:effectLst/>
                <a:latin typeface="Open Sans" panose="020B0606030504020204" pitchFamily="34" charset="0"/>
              </a:rPr>
              <a:t>Version</a:t>
            </a:r>
            <a:r>
              <a:rPr lang="en-IN" b="0" i="0" dirty="0">
                <a:solidFill>
                  <a:srgbClr val="19191E"/>
                </a:solidFill>
                <a:effectLst/>
                <a:latin typeface="Open Sans" panose="020B0606030504020204" pitchFamily="34" charset="0"/>
              </a:rPr>
              <a:t> IDs, with support of </a:t>
            </a:r>
            <a:r>
              <a:rPr lang="en-IN" b="0" i="1" dirty="0">
                <a:solidFill>
                  <a:srgbClr val="19191E"/>
                </a:solidFill>
                <a:effectLst/>
                <a:latin typeface="Open Sans" panose="020B0606030504020204" pitchFamily="34" charset="0"/>
              </a:rPr>
              <a:t>uses</a:t>
            </a:r>
            <a:r>
              <a:rPr lang="en-IN" b="0" i="0" dirty="0">
                <a:solidFill>
                  <a:srgbClr val="19191E"/>
                </a:solidFill>
                <a:effectLst/>
                <a:latin typeface="Open Sans" panose="020B0606030504020204" pitchFamily="34" charset="0"/>
              </a:rPr>
              <a:t> &amp; </a:t>
            </a:r>
            <a:r>
              <a:rPr lang="en-IN" b="0" i="1" dirty="0">
                <a:solidFill>
                  <a:srgbClr val="19191E"/>
                </a:solidFill>
                <a:effectLst/>
                <a:latin typeface="Open Sans" panose="020B0606030504020204" pitchFamily="34" charset="0"/>
              </a:rPr>
              <a:t>used by</a:t>
            </a:r>
            <a:r>
              <a:rPr lang="en-IN" b="0" i="0" dirty="0">
                <a:solidFill>
                  <a:srgbClr val="19191E"/>
                </a:solidFill>
                <a:effectLst/>
                <a:latin typeface="Open Sans" panose="020B0606030504020204" pitchFamily="34" charset="0"/>
              </a:rPr>
              <a:t> and </a:t>
            </a:r>
            <a:r>
              <a:rPr lang="en-IN" b="0" i="1" dirty="0">
                <a:solidFill>
                  <a:srgbClr val="19191E"/>
                </a:solidFill>
                <a:effectLst/>
                <a:latin typeface="Open Sans" panose="020B0606030504020204" pitchFamily="34" charset="0"/>
              </a:rPr>
              <a:t>previous</a:t>
            </a:r>
            <a:r>
              <a:rPr lang="en-IN" b="0" i="0" dirty="0">
                <a:solidFill>
                  <a:srgbClr val="19191E"/>
                </a:solidFill>
                <a:effectLst/>
                <a:latin typeface="Open Sans" panose="020B0606030504020204" pitchFamily="34" charset="0"/>
              </a:rPr>
              <a:t> &amp; </a:t>
            </a:r>
            <a:r>
              <a:rPr lang="en-IN" b="0" i="1" dirty="0">
                <a:solidFill>
                  <a:srgbClr val="19191E"/>
                </a:solidFill>
                <a:effectLst/>
                <a:latin typeface="Open Sans" panose="020B0606030504020204" pitchFamily="34" charset="0"/>
              </a:rPr>
              <a:t>next</a:t>
            </a:r>
            <a:r>
              <a:rPr lang="en-IN" b="0" i="0" dirty="0">
                <a:solidFill>
                  <a:srgbClr val="19191E"/>
                </a:solidFill>
                <a:effectLst/>
                <a:latin typeface="Open Sans" panose="020B0606030504020204" pitchFamily="34" charset="0"/>
              </a:rPr>
              <a:t> version relations, we were able to implement all the requirements that our CMS had to </a:t>
            </a:r>
            <a:r>
              <a:rPr lang="en-IN" b="0" i="0" dirty="0" err="1">
                <a:solidFill>
                  <a:srgbClr val="19191E"/>
                </a:solidFill>
                <a:effectLst/>
                <a:latin typeface="Open Sans" panose="020B0606030504020204" pitchFamily="34" charset="0"/>
              </a:rPr>
              <a:t>fulfill</a:t>
            </a:r>
            <a:r>
              <a:rPr lang="en-IN" b="0" i="0" dirty="0">
                <a:solidFill>
                  <a:srgbClr val="19191E"/>
                </a:solidFill>
                <a:effectLst/>
                <a:latin typeface="Open Sans" panose="020B0606030504020204" pitchFamily="34" charset="0"/>
              </a:rPr>
              <a:t>.</a:t>
            </a:r>
          </a:p>
        </p:txBody>
      </p:sp>
    </p:spTree>
    <p:extLst>
      <p:ext uri="{BB962C8B-B14F-4D97-AF65-F5344CB8AC3E}">
        <p14:creationId xmlns:p14="http://schemas.microsoft.com/office/powerpoint/2010/main" val="2616874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7225B8E-0103-04AE-0522-A0F7C8E8D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0"/>
            <a:ext cx="9794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068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672C-C234-7BA2-6234-95141FB5B3FB}"/>
              </a:ext>
            </a:extLst>
          </p:cNvPr>
          <p:cNvSpPr>
            <a:spLocks noGrp="1"/>
          </p:cNvSpPr>
          <p:nvPr>
            <p:ph type="title"/>
          </p:nvPr>
        </p:nvSpPr>
        <p:spPr/>
        <p:txBody>
          <a:bodyPr/>
          <a:lstStyle/>
          <a:p>
            <a:r>
              <a:rPr lang="en-US" dirty="0"/>
              <a:t>Different versions of assets</a:t>
            </a:r>
          </a:p>
        </p:txBody>
      </p:sp>
      <p:sp>
        <p:nvSpPr>
          <p:cNvPr id="3" name="Content Placeholder 2">
            <a:extLst>
              <a:ext uri="{FF2B5EF4-FFF2-40B4-BE49-F238E27FC236}">
                <a16:creationId xmlns:a16="http://schemas.microsoft.com/office/drawing/2014/main" id="{87AED676-2712-1097-E4AF-E54F6C60F17F}"/>
              </a:ext>
            </a:extLst>
          </p:cNvPr>
          <p:cNvSpPr>
            <a:spLocks noGrp="1"/>
          </p:cNvSpPr>
          <p:nvPr>
            <p:ph idx="1"/>
          </p:nvPr>
        </p:nvSpPr>
        <p:spPr/>
        <p:txBody>
          <a:bodyPr>
            <a:normAutofit fontScale="92500"/>
          </a:bodyPr>
          <a:lstStyle/>
          <a:p>
            <a:pPr algn="just">
              <a:lnSpc>
                <a:spcPct val="150000"/>
              </a:lnSpc>
            </a:pPr>
            <a:r>
              <a:rPr lang="en-IN" b="0" i="0" dirty="0">
                <a:solidFill>
                  <a:srgbClr val="19191E"/>
                </a:solidFill>
                <a:effectLst/>
                <a:latin typeface="Open Sans" panose="020B0606030504020204" pitchFamily="34" charset="0"/>
              </a:rPr>
              <a:t>Another requirement that was discovered during development process was the ability to use different versions of assets used in a template to assemble a test communication.</a:t>
            </a:r>
          </a:p>
          <a:p>
            <a:pPr algn="just">
              <a:lnSpc>
                <a:spcPct val="150000"/>
              </a:lnSpc>
            </a:pPr>
            <a:r>
              <a:rPr lang="en-IN" b="0" i="0" dirty="0">
                <a:solidFill>
                  <a:srgbClr val="19191E"/>
                </a:solidFill>
                <a:effectLst/>
                <a:latin typeface="Open Sans" panose="020B0606030504020204" pitchFamily="34" charset="0"/>
              </a:rPr>
              <a:t>each asset is represented by two structures: </a:t>
            </a:r>
          </a:p>
          <a:p>
            <a:pPr lvl="1" algn="just">
              <a:lnSpc>
                <a:spcPct val="150000"/>
              </a:lnSpc>
            </a:pPr>
            <a:r>
              <a:rPr lang="en-IN" b="0" i="0" dirty="0">
                <a:solidFill>
                  <a:srgbClr val="19191E"/>
                </a:solidFill>
                <a:effectLst/>
                <a:latin typeface="Open Sans" panose="020B0606030504020204" pitchFamily="34" charset="0"/>
              </a:rPr>
              <a:t>a node in graph database (a node in </a:t>
            </a:r>
            <a:r>
              <a:rPr lang="en-IN" b="0" i="0" dirty="0" err="1">
                <a:solidFill>
                  <a:srgbClr val="19191E"/>
                </a:solidFill>
                <a:effectLst/>
                <a:latin typeface="Open Sans" panose="020B0606030504020204" pitchFamily="34" charset="0"/>
              </a:rPr>
              <a:t>Dgraph</a:t>
            </a:r>
            <a:r>
              <a:rPr lang="en-IN" b="0" i="0" dirty="0">
                <a:solidFill>
                  <a:srgbClr val="19191E"/>
                </a:solidFill>
                <a:effectLst/>
                <a:latin typeface="Open Sans" panose="020B0606030504020204" pitchFamily="34" charset="0"/>
              </a:rPr>
              <a:t>) and </a:t>
            </a:r>
          </a:p>
          <a:p>
            <a:pPr lvl="1" algn="just">
              <a:lnSpc>
                <a:spcPct val="150000"/>
              </a:lnSpc>
            </a:pPr>
            <a:r>
              <a:rPr lang="en-IN" b="0" i="0" dirty="0">
                <a:solidFill>
                  <a:srgbClr val="19191E"/>
                </a:solidFill>
                <a:effectLst/>
                <a:latin typeface="Open Sans" panose="020B0606030504020204" pitchFamily="34" charset="0"/>
              </a:rPr>
              <a:t>a content definition (either JSON or a binary one stored in Cassandra).</a:t>
            </a:r>
            <a:br>
              <a:rPr lang="en-IN" dirty="0"/>
            </a:br>
            <a:endParaRPr lang="en-US" dirty="0"/>
          </a:p>
        </p:txBody>
      </p:sp>
    </p:spTree>
    <p:extLst>
      <p:ext uri="{BB962C8B-B14F-4D97-AF65-F5344CB8AC3E}">
        <p14:creationId xmlns:p14="http://schemas.microsoft.com/office/powerpoint/2010/main" val="3956338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7EE9-BF96-2E1C-9D09-84064A230D26}"/>
              </a:ext>
            </a:extLst>
          </p:cNvPr>
          <p:cNvSpPr>
            <a:spLocks noGrp="1"/>
          </p:cNvSpPr>
          <p:nvPr>
            <p:ph type="title"/>
          </p:nvPr>
        </p:nvSpPr>
        <p:spPr>
          <a:xfrm>
            <a:off x="838200" y="222885"/>
            <a:ext cx="10515600" cy="1325563"/>
          </a:xfrm>
        </p:spPr>
        <p:txBody>
          <a:bodyPr/>
          <a:lstStyle/>
          <a:p>
            <a:r>
              <a:rPr lang="en-US" dirty="0"/>
              <a:t>Assembling Process</a:t>
            </a:r>
          </a:p>
        </p:txBody>
      </p:sp>
      <p:sp>
        <p:nvSpPr>
          <p:cNvPr id="3" name="Content Placeholder 2">
            <a:extLst>
              <a:ext uri="{FF2B5EF4-FFF2-40B4-BE49-F238E27FC236}">
                <a16:creationId xmlns:a16="http://schemas.microsoft.com/office/drawing/2014/main" id="{8E123C0F-AFC0-AEDA-F1C0-5956A4D50AB6}"/>
              </a:ext>
            </a:extLst>
          </p:cNvPr>
          <p:cNvSpPr>
            <a:spLocks noGrp="1"/>
          </p:cNvSpPr>
          <p:nvPr>
            <p:ph idx="1"/>
          </p:nvPr>
        </p:nvSpPr>
        <p:spPr>
          <a:xfrm>
            <a:off x="838200" y="1548448"/>
            <a:ext cx="10515600" cy="4913312"/>
          </a:xfrm>
        </p:spPr>
        <p:txBody>
          <a:bodyPr>
            <a:normAutofit fontScale="92500" lnSpcReduction="10000"/>
          </a:bodyPr>
          <a:lstStyle/>
          <a:p>
            <a:pPr algn="just"/>
            <a:r>
              <a:rPr lang="en-IN" b="0" i="0" dirty="0">
                <a:solidFill>
                  <a:srgbClr val="19191E"/>
                </a:solidFill>
                <a:effectLst/>
                <a:latin typeface="Open Sans" panose="020B0606030504020204" pitchFamily="34" charset="0"/>
              </a:rPr>
              <a:t>the first step was to collect all the versions used in the graph of assets</a:t>
            </a:r>
          </a:p>
          <a:p>
            <a:pPr algn="just"/>
            <a:r>
              <a:rPr lang="en-IN" b="0" i="0" dirty="0">
                <a:solidFill>
                  <a:srgbClr val="19191E"/>
                </a:solidFill>
                <a:effectLst/>
                <a:latin typeface="Open Sans" panose="020B0606030504020204" pitchFamily="34" charset="0"/>
              </a:rPr>
              <a:t>This is just a simple map (we called it the </a:t>
            </a:r>
            <a:r>
              <a:rPr lang="en-IN" b="0" i="1" dirty="0">
                <a:solidFill>
                  <a:srgbClr val="19191E"/>
                </a:solidFill>
                <a:effectLst/>
                <a:latin typeface="Open Sans" panose="020B0606030504020204" pitchFamily="34" charset="0"/>
              </a:rPr>
              <a:t>Reference Map</a:t>
            </a:r>
            <a:r>
              <a:rPr lang="en-IN" b="0" i="0" dirty="0">
                <a:solidFill>
                  <a:srgbClr val="19191E"/>
                </a:solidFill>
                <a:effectLst/>
                <a:latin typeface="Open Sans" panose="020B0606030504020204" pitchFamily="34" charset="0"/>
              </a:rPr>
              <a:t>), where keys were </a:t>
            </a:r>
            <a:r>
              <a:rPr lang="en-IN" b="0" i="1" dirty="0">
                <a:solidFill>
                  <a:srgbClr val="19191E"/>
                </a:solidFill>
                <a:effectLst/>
                <a:latin typeface="Open Sans" panose="020B0606030504020204" pitchFamily="34" charset="0"/>
              </a:rPr>
              <a:t>Static</a:t>
            </a:r>
            <a:r>
              <a:rPr lang="en-IN" b="0" i="0" dirty="0">
                <a:solidFill>
                  <a:srgbClr val="19191E"/>
                </a:solidFill>
                <a:effectLst/>
                <a:latin typeface="Open Sans" panose="020B0606030504020204" pitchFamily="34" charset="0"/>
              </a:rPr>
              <a:t> IDs and values </a:t>
            </a:r>
            <a:r>
              <a:rPr lang="en-IN" b="0" i="1" dirty="0">
                <a:solidFill>
                  <a:srgbClr val="19191E"/>
                </a:solidFill>
                <a:effectLst/>
                <a:latin typeface="Open Sans" panose="020B0606030504020204" pitchFamily="34" charset="0"/>
              </a:rPr>
              <a:t>Version</a:t>
            </a:r>
            <a:r>
              <a:rPr lang="en-IN" b="0" i="0" dirty="0">
                <a:solidFill>
                  <a:srgbClr val="19191E"/>
                </a:solidFill>
                <a:effectLst/>
                <a:latin typeface="Open Sans" panose="020B0606030504020204" pitchFamily="34" charset="0"/>
              </a:rPr>
              <a:t> IDs.</a:t>
            </a:r>
            <a:endParaRPr lang="en-IN" dirty="0">
              <a:solidFill>
                <a:srgbClr val="19191E"/>
              </a:solidFill>
              <a:latin typeface="Open Sans" panose="020B0606030504020204" pitchFamily="34" charset="0"/>
            </a:endParaRPr>
          </a:p>
          <a:p>
            <a:pPr algn="just"/>
            <a:r>
              <a:rPr lang="en-IN" b="0" i="0" dirty="0">
                <a:solidFill>
                  <a:srgbClr val="19191E"/>
                </a:solidFill>
                <a:effectLst/>
                <a:latin typeface="Open Sans" panose="020B0606030504020204" pitchFamily="34" charset="0"/>
              </a:rPr>
              <a:t>Having the </a:t>
            </a:r>
            <a:r>
              <a:rPr lang="en-IN" b="0" i="1" dirty="0">
                <a:solidFill>
                  <a:srgbClr val="19191E"/>
                </a:solidFill>
                <a:effectLst/>
                <a:latin typeface="Open Sans" panose="020B0606030504020204" pitchFamily="34" charset="0"/>
              </a:rPr>
              <a:t>Version</a:t>
            </a:r>
            <a:r>
              <a:rPr lang="en-IN" b="0" i="0" dirty="0">
                <a:solidFill>
                  <a:srgbClr val="19191E"/>
                </a:solidFill>
                <a:effectLst/>
                <a:latin typeface="Open Sans" panose="020B0606030504020204" pitchFamily="34" charset="0"/>
              </a:rPr>
              <a:t> IDs, we exactly knew which versions of assets to use. </a:t>
            </a:r>
          </a:p>
          <a:p>
            <a:pPr algn="just"/>
            <a:r>
              <a:rPr lang="en-IN" b="0" i="0" dirty="0">
                <a:solidFill>
                  <a:srgbClr val="19191E"/>
                </a:solidFill>
                <a:effectLst/>
                <a:latin typeface="Open Sans" panose="020B0606030504020204" pitchFamily="34" charset="0"/>
              </a:rPr>
              <a:t>So when the assembler was processing a given definition and detected a reference to another asset, through the </a:t>
            </a:r>
            <a:r>
              <a:rPr lang="en-IN" b="0" i="1" dirty="0">
                <a:solidFill>
                  <a:srgbClr val="19191E"/>
                </a:solidFill>
                <a:effectLst/>
                <a:latin typeface="Open Sans" panose="020B0606030504020204" pitchFamily="34" charset="0"/>
              </a:rPr>
              <a:t>Reference Map</a:t>
            </a:r>
            <a:r>
              <a:rPr lang="en-IN" b="0" i="0" dirty="0">
                <a:solidFill>
                  <a:srgbClr val="19191E"/>
                </a:solidFill>
                <a:effectLst/>
                <a:latin typeface="Open Sans" panose="020B0606030504020204" pitchFamily="34" charset="0"/>
              </a:rPr>
              <a:t> it was fetching a proper version of the asset from our CMS.</a:t>
            </a:r>
          </a:p>
          <a:p>
            <a:pPr algn="just"/>
            <a:r>
              <a:rPr lang="en-IN" b="0" i="0" dirty="0">
                <a:solidFill>
                  <a:srgbClr val="19191E"/>
                </a:solidFill>
                <a:effectLst/>
                <a:latin typeface="Open Sans" panose="020B0606030504020204" pitchFamily="34" charset="0"/>
              </a:rPr>
              <a:t>You can easily imagine a situation when the </a:t>
            </a:r>
            <a:r>
              <a:rPr lang="en-IN" b="0" i="1" dirty="0">
                <a:solidFill>
                  <a:srgbClr val="19191E"/>
                </a:solidFill>
                <a:effectLst/>
                <a:latin typeface="Open Sans" panose="020B0606030504020204" pitchFamily="34" charset="0"/>
              </a:rPr>
              <a:t>Reference Map</a:t>
            </a:r>
            <a:r>
              <a:rPr lang="en-IN" b="0" i="0" dirty="0">
                <a:solidFill>
                  <a:srgbClr val="19191E"/>
                </a:solidFill>
                <a:effectLst/>
                <a:latin typeface="Open Sans" panose="020B0606030504020204" pitchFamily="34" charset="0"/>
              </a:rPr>
              <a:t> is modified on fly by a user to check if a new version of the asset will fit the old shoes, so their can test the communication before even publishing a new version.</a:t>
            </a:r>
          </a:p>
        </p:txBody>
      </p:sp>
    </p:spTree>
    <p:extLst>
      <p:ext uri="{BB962C8B-B14F-4D97-AF65-F5344CB8AC3E}">
        <p14:creationId xmlns:p14="http://schemas.microsoft.com/office/powerpoint/2010/main" val="1939888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336DD-DDCE-62AF-C3B2-EE3871F37575}"/>
              </a:ext>
            </a:extLst>
          </p:cNvPr>
          <p:cNvSpPr>
            <a:spLocks noGrp="1"/>
          </p:cNvSpPr>
          <p:nvPr>
            <p:ph type="title"/>
          </p:nvPr>
        </p:nvSpPr>
        <p:spPr/>
        <p:txBody>
          <a:bodyPr/>
          <a:lstStyle/>
          <a:p>
            <a:r>
              <a:rPr lang="en-US" dirty="0"/>
              <a:t>Advantages of Versioning</a:t>
            </a:r>
          </a:p>
        </p:txBody>
      </p:sp>
      <p:sp>
        <p:nvSpPr>
          <p:cNvPr id="3" name="Content Placeholder 2">
            <a:extLst>
              <a:ext uri="{FF2B5EF4-FFF2-40B4-BE49-F238E27FC236}">
                <a16:creationId xmlns:a16="http://schemas.microsoft.com/office/drawing/2014/main" id="{407DFBB9-90D8-203D-A63F-B3AC821FAB22}"/>
              </a:ext>
            </a:extLst>
          </p:cNvPr>
          <p:cNvSpPr>
            <a:spLocks noGrp="1"/>
          </p:cNvSpPr>
          <p:nvPr>
            <p:ph idx="1"/>
          </p:nvPr>
        </p:nvSpPr>
        <p:spPr/>
        <p:txBody>
          <a:bodyPr/>
          <a:lstStyle/>
          <a:p>
            <a:pPr>
              <a:lnSpc>
                <a:spcPct val="200000"/>
              </a:lnSpc>
            </a:pPr>
            <a:r>
              <a:rPr lang="en-US" dirty="0"/>
              <a:t>Easy traceability</a:t>
            </a:r>
          </a:p>
          <a:p>
            <a:pPr>
              <a:lnSpc>
                <a:spcPct val="200000"/>
              </a:lnSpc>
            </a:pPr>
            <a:r>
              <a:rPr lang="en-US" dirty="0"/>
              <a:t>Enhanced performance</a:t>
            </a:r>
          </a:p>
          <a:p>
            <a:pPr>
              <a:lnSpc>
                <a:spcPct val="200000"/>
              </a:lnSpc>
            </a:pPr>
            <a:r>
              <a:rPr lang="en-US" dirty="0"/>
              <a:t>Efficient content management</a:t>
            </a:r>
          </a:p>
        </p:txBody>
      </p:sp>
    </p:spTree>
    <p:extLst>
      <p:ext uri="{BB962C8B-B14F-4D97-AF65-F5344CB8AC3E}">
        <p14:creationId xmlns:p14="http://schemas.microsoft.com/office/powerpoint/2010/main" val="132160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F110-43BE-6D8F-0CEF-24FFB154FC33}"/>
              </a:ext>
            </a:extLst>
          </p:cNvPr>
          <p:cNvSpPr>
            <a:spLocks noGrp="1"/>
          </p:cNvSpPr>
          <p:nvPr>
            <p:ph type="title"/>
          </p:nvPr>
        </p:nvSpPr>
        <p:spPr/>
        <p:txBody>
          <a:bodyPr/>
          <a:lstStyle/>
          <a:p>
            <a:r>
              <a:rPr lang="en-US" dirty="0"/>
              <a:t>People</a:t>
            </a:r>
          </a:p>
        </p:txBody>
      </p:sp>
      <p:sp>
        <p:nvSpPr>
          <p:cNvPr id="3" name="Content Placeholder 2">
            <a:extLst>
              <a:ext uri="{FF2B5EF4-FFF2-40B4-BE49-F238E27FC236}">
                <a16:creationId xmlns:a16="http://schemas.microsoft.com/office/drawing/2014/main" id="{53F0599E-84E0-F77B-B017-AB1E6188B903}"/>
              </a:ext>
            </a:extLst>
          </p:cNvPr>
          <p:cNvSpPr>
            <a:spLocks noGrp="1"/>
          </p:cNvSpPr>
          <p:nvPr>
            <p:ph idx="1"/>
          </p:nvPr>
        </p:nvSpPr>
        <p:spPr/>
        <p:txBody>
          <a:bodyPr>
            <a:normAutofit fontScale="92500"/>
          </a:bodyPr>
          <a:lstStyle/>
          <a:p>
            <a:pPr algn="just" fontAlgn="base"/>
            <a:r>
              <a:rPr lang="en-IN" b="0" i="0" dirty="0">
                <a:effectLst/>
                <a:latin typeface="Lexend Deca"/>
              </a:rPr>
              <a:t>An effective content workflow focuses on the processes needed to publish content, but people are arguably the most vital part. </a:t>
            </a:r>
          </a:p>
          <a:p>
            <a:pPr algn="just" fontAlgn="base"/>
            <a:r>
              <a:rPr lang="en-IN" b="0" i="0" dirty="0">
                <a:effectLst/>
                <a:latin typeface="Lexend Deca"/>
              </a:rPr>
              <a:t>One aspect of managing content workflow is identifying and managing key players. </a:t>
            </a:r>
          </a:p>
          <a:p>
            <a:pPr algn="just" fontAlgn="base"/>
            <a:r>
              <a:rPr lang="en-IN" b="0" i="0" dirty="0">
                <a:effectLst/>
                <a:latin typeface="Lexend Deca"/>
              </a:rPr>
              <a:t>These people are responsible for fulfilling the steps in the content creation process listed above. </a:t>
            </a:r>
          </a:p>
          <a:p>
            <a:pPr algn="just" fontAlgn="base"/>
            <a:r>
              <a:rPr lang="en-IN" b="0" i="0" dirty="0">
                <a:effectLst/>
                <a:latin typeface="Lexend Deca"/>
              </a:rPr>
              <a:t>For example, for strategizing, you’d need a strategist. For reviewing, you’d need an editor.</a:t>
            </a:r>
          </a:p>
          <a:p>
            <a:pPr algn="just" fontAlgn="base"/>
            <a:r>
              <a:rPr lang="en-IN" b="0" i="0" dirty="0">
                <a:effectLst/>
                <a:latin typeface="Lexend Deca"/>
              </a:rPr>
              <a:t>In conjunction with managing your people and their processes, content workflow management also covers the tools needed to complete the work.</a:t>
            </a:r>
          </a:p>
        </p:txBody>
      </p:sp>
    </p:spTree>
    <p:extLst>
      <p:ext uri="{BB962C8B-B14F-4D97-AF65-F5344CB8AC3E}">
        <p14:creationId xmlns:p14="http://schemas.microsoft.com/office/powerpoint/2010/main" val="4218700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B845-A1AE-84A4-EF7E-9793E2C03082}"/>
              </a:ext>
            </a:extLst>
          </p:cNvPr>
          <p:cNvSpPr>
            <a:spLocks noGrp="1"/>
          </p:cNvSpPr>
          <p:nvPr>
            <p:ph type="title"/>
          </p:nvPr>
        </p:nvSpPr>
        <p:spPr/>
        <p:txBody>
          <a:bodyPr/>
          <a:lstStyle/>
          <a:p>
            <a:r>
              <a:rPr lang="en-US" dirty="0"/>
              <a:t>Version control vs. Versioning</a:t>
            </a:r>
          </a:p>
        </p:txBody>
      </p:sp>
      <p:sp>
        <p:nvSpPr>
          <p:cNvPr id="3" name="Content Placeholder 2">
            <a:extLst>
              <a:ext uri="{FF2B5EF4-FFF2-40B4-BE49-F238E27FC236}">
                <a16:creationId xmlns:a16="http://schemas.microsoft.com/office/drawing/2014/main" id="{99F1688C-3A9F-88EB-6520-A73F6F618489}"/>
              </a:ext>
            </a:extLst>
          </p:cNvPr>
          <p:cNvSpPr>
            <a:spLocks noGrp="1"/>
          </p:cNvSpPr>
          <p:nvPr>
            <p:ph idx="1"/>
          </p:nvPr>
        </p:nvSpPr>
        <p:spPr/>
        <p:txBody>
          <a:bodyPr>
            <a:normAutofit lnSpcReduction="10000"/>
          </a:bodyPr>
          <a:lstStyle/>
          <a:p>
            <a:pPr algn="just"/>
            <a:r>
              <a:rPr lang="en-IN" b="0" i="0" dirty="0">
                <a:solidFill>
                  <a:srgbClr val="3E3F40"/>
                </a:solidFill>
                <a:effectLst/>
                <a:latin typeface="Helvetica Neue" panose="02000503000000020004" pitchFamily="2" charset="0"/>
              </a:rPr>
              <a:t>Version control is shorthand for a system that keeps people from stomping on each other's work in collaborative environments. </a:t>
            </a:r>
          </a:p>
          <a:p>
            <a:pPr algn="just"/>
            <a:r>
              <a:rPr lang="en-IN" dirty="0">
                <a:solidFill>
                  <a:srgbClr val="3E3F40"/>
                </a:solidFill>
                <a:latin typeface="Helvetica Neue" panose="02000503000000020004" pitchFamily="2" charset="0"/>
              </a:rPr>
              <a:t>E</a:t>
            </a:r>
            <a:r>
              <a:rPr lang="en-IN" b="0" i="0" dirty="0">
                <a:solidFill>
                  <a:srgbClr val="3E3F40"/>
                </a:solidFill>
                <a:effectLst/>
                <a:latin typeface="Helvetica Neue" panose="02000503000000020004" pitchFamily="2" charset="0"/>
              </a:rPr>
              <a:t>nforced through content check-in / check-out facilities that prevent two or more people from working simultaneously and unknowingly on the same item</a:t>
            </a:r>
          </a:p>
          <a:p>
            <a:pPr algn="just"/>
            <a:r>
              <a:rPr lang="en-IN" b="0" i="0" dirty="0">
                <a:solidFill>
                  <a:srgbClr val="3E3F40"/>
                </a:solidFill>
                <a:effectLst/>
                <a:latin typeface="Helvetica Neue" panose="02000503000000020004" pitchFamily="2" charset="0"/>
              </a:rPr>
              <a:t>When you try to edit something that someone else has "checked out," the system ideally alerts you that the item is "locked," tells you who possesses the content item at that point, and potentially gives you the option to override their lock.</a:t>
            </a:r>
            <a:endParaRPr lang="en-US" dirty="0"/>
          </a:p>
        </p:txBody>
      </p:sp>
    </p:spTree>
    <p:extLst>
      <p:ext uri="{BB962C8B-B14F-4D97-AF65-F5344CB8AC3E}">
        <p14:creationId xmlns:p14="http://schemas.microsoft.com/office/powerpoint/2010/main" val="1337660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BDBC-0BFD-DEC1-3B5F-1484D2D05D95}"/>
              </a:ext>
            </a:extLst>
          </p:cNvPr>
          <p:cNvSpPr>
            <a:spLocks noGrp="1"/>
          </p:cNvSpPr>
          <p:nvPr>
            <p:ph type="title"/>
          </p:nvPr>
        </p:nvSpPr>
        <p:spPr/>
        <p:txBody>
          <a:bodyPr/>
          <a:lstStyle/>
          <a:p>
            <a:r>
              <a:rPr lang="en-US" dirty="0"/>
              <a:t>Version control vs. Versioning</a:t>
            </a:r>
          </a:p>
        </p:txBody>
      </p:sp>
      <p:sp>
        <p:nvSpPr>
          <p:cNvPr id="3" name="Content Placeholder 2">
            <a:extLst>
              <a:ext uri="{FF2B5EF4-FFF2-40B4-BE49-F238E27FC236}">
                <a16:creationId xmlns:a16="http://schemas.microsoft.com/office/drawing/2014/main" id="{869F6B03-5237-0E2E-70AB-B10F09A084EA}"/>
              </a:ext>
            </a:extLst>
          </p:cNvPr>
          <p:cNvSpPr>
            <a:spLocks noGrp="1"/>
          </p:cNvSpPr>
          <p:nvPr>
            <p:ph idx="1"/>
          </p:nvPr>
        </p:nvSpPr>
        <p:spPr/>
        <p:txBody>
          <a:bodyPr>
            <a:normAutofit lnSpcReduction="10000"/>
          </a:bodyPr>
          <a:lstStyle/>
          <a:p>
            <a:pPr algn="just">
              <a:lnSpc>
                <a:spcPct val="150000"/>
              </a:lnSpc>
            </a:pPr>
            <a:r>
              <a:rPr lang="en-IN" b="0" i="0" dirty="0">
                <a:solidFill>
                  <a:srgbClr val="3E3F40"/>
                </a:solidFill>
                <a:effectLst/>
                <a:latin typeface="Helvetica Neue" panose="02000503000000020004" pitchFamily="2" charset="0"/>
              </a:rPr>
              <a:t>Content contributors in distributed publishing systems usually find version control tremendously helpful, but it sometimes comes at the expense of collaboration. </a:t>
            </a:r>
          </a:p>
          <a:p>
            <a:pPr algn="just">
              <a:lnSpc>
                <a:spcPct val="150000"/>
              </a:lnSpc>
            </a:pPr>
            <a:r>
              <a:rPr lang="en-IN" b="0" i="0" dirty="0">
                <a:solidFill>
                  <a:srgbClr val="3E3F40"/>
                </a:solidFill>
                <a:effectLst/>
                <a:latin typeface="Helvetica Neue" panose="02000503000000020004" pitchFamily="2" charset="0"/>
              </a:rPr>
              <a:t>When only one person can have a content item checked out at any one time, processes can become very linear, and you can see added stress on workflow routines (such as excessive looping between author and approver).</a:t>
            </a:r>
            <a:endParaRPr lang="en-US" dirty="0"/>
          </a:p>
        </p:txBody>
      </p:sp>
    </p:spTree>
    <p:extLst>
      <p:ext uri="{BB962C8B-B14F-4D97-AF65-F5344CB8AC3E}">
        <p14:creationId xmlns:p14="http://schemas.microsoft.com/office/powerpoint/2010/main" val="697539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E728-8696-0133-4635-B8F766CC9BE0}"/>
              </a:ext>
            </a:extLst>
          </p:cNvPr>
          <p:cNvSpPr>
            <a:spLocks noGrp="1"/>
          </p:cNvSpPr>
          <p:nvPr>
            <p:ph type="title"/>
          </p:nvPr>
        </p:nvSpPr>
        <p:spPr/>
        <p:txBody>
          <a:bodyPr/>
          <a:lstStyle/>
          <a:p>
            <a:r>
              <a:rPr lang="en-US" dirty="0"/>
              <a:t>Web Content Management Tools</a:t>
            </a:r>
          </a:p>
        </p:txBody>
      </p:sp>
      <p:sp>
        <p:nvSpPr>
          <p:cNvPr id="3" name="Content Placeholder 2">
            <a:extLst>
              <a:ext uri="{FF2B5EF4-FFF2-40B4-BE49-F238E27FC236}">
                <a16:creationId xmlns:a16="http://schemas.microsoft.com/office/drawing/2014/main" id="{9BC06CD3-6009-A022-9CCB-50DD5B37EC8D}"/>
              </a:ext>
            </a:extLst>
          </p:cNvPr>
          <p:cNvSpPr>
            <a:spLocks noGrp="1"/>
          </p:cNvSpPr>
          <p:nvPr>
            <p:ph idx="1"/>
          </p:nvPr>
        </p:nvSpPr>
        <p:spPr/>
        <p:txBody>
          <a:bodyPr>
            <a:normAutofit lnSpcReduction="10000"/>
          </a:bodyPr>
          <a:lstStyle/>
          <a:p>
            <a:r>
              <a:rPr lang="en-US" dirty="0"/>
              <a:t>WordPress</a:t>
            </a:r>
          </a:p>
          <a:p>
            <a:r>
              <a:rPr lang="en-US" dirty="0" err="1"/>
              <a:t>Textpattern</a:t>
            </a:r>
            <a:endParaRPr lang="en-US" dirty="0"/>
          </a:p>
          <a:p>
            <a:r>
              <a:rPr lang="en-US" dirty="0"/>
              <a:t>MODX</a:t>
            </a:r>
          </a:p>
          <a:p>
            <a:r>
              <a:rPr lang="en-US" dirty="0"/>
              <a:t>Joomla</a:t>
            </a:r>
          </a:p>
          <a:p>
            <a:r>
              <a:rPr lang="en-US" dirty="0" err="1"/>
              <a:t>Silverstripe</a:t>
            </a:r>
            <a:r>
              <a:rPr lang="en-US" dirty="0"/>
              <a:t> CMS</a:t>
            </a:r>
          </a:p>
          <a:p>
            <a:r>
              <a:rPr lang="en-US" dirty="0"/>
              <a:t>Radiant</a:t>
            </a:r>
          </a:p>
          <a:p>
            <a:r>
              <a:rPr lang="en-US" dirty="0"/>
              <a:t>Concrete CMS</a:t>
            </a:r>
          </a:p>
          <a:p>
            <a:r>
              <a:rPr lang="en-US" dirty="0" err="1"/>
              <a:t>Contano</a:t>
            </a:r>
            <a:endParaRPr lang="en-US" dirty="0"/>
          </a:p>
          <a:p>
            <a:r>
              <a:rPr lang="en-US" dirty="0"/>
              <a:t>Microweber</a:t>
            </a:r>
          </a:p>
        </p:txBody>
      </p:sp>
    </p:spTree>
    <p:extLst>
      <p:ext uri="{BB962C8B-B14F-4D97-AF65-F5344CB8AC3E}">
        <p14:creationId xmlns:p14="http://schemas.microsoft.com/office/powerpoint/2010/main" val="3946677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7588-F187-2DD3-89DD-7D8EC3D4FE84}"/>
              </a:ext>
            </a:extLst>
          </p:cNvPr>
          <p:cNvSpPr>
            <a:spLocks noGrp="1"/>
          </p:cNvSpPr>
          <p:nvPr>
            <p:ph type="title"/>
          </p:nvPr>
        </p:nvSpPr>
        <p:spPr>
          <a:xfrm>
            <a:off x="838200" y="2766218"/>
            <a:ext cx="10515600" cy="1325563"/>
          </a:xfrm>
        </p:spPr>
        <p:txBody>
          <a:bodyPr/>
          <a:lstStyle/>
          <a:p>
            <a:pPr algn="ctr"/>
            <a:r>
              <a:rPr lang="en-US" dirty="0"/>
              <a:t>WORDPRESS</a:t>
            </a:r>
          </a:p>
        </p:txBody>
      </p:sp>
    </p:spTree>
    <p:extLst>
      <p:ext uri="{BB962C8B-B14F-4D97-AF65-F5344CB8AC3E}">
        <p14:creationId xmlns:p14="http://schemas.microsoft.com/office/powerpoint/2010/main" val="20635689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3F39-15EA-2DB8-B8E2-ABA232D20C19}"/>
              </a:ext>
            </a:extLst>
          </p:cNvPr>
          <p:cNvSpPr>
            <a:spLocks noGrp="1"/>
          </p:cNvSpPr>
          <p:nvPr>
            <p:ph type="title"/>
          </p:nvPr>
        </p:nvSpPr>
        <p:spPr/>
        <p:txBody>
          <a:bodyPr/>
          <a:lstStyle/>
          <a:p>
            <a:r>
              <a:rPr lang="en-US" dirty="0"/>
              <a:t>What is WordPress?</a:t>
            </a:r>
          </a:p>
        </p:txBody>
      </p:sp>
      <p:sp>
        <p:nvSpPr>
          <p:cNvPr id="3" name="Content Placeholder 2">
            <a:extLst>
              <a:ext uri="{FF2B5EF4-FFF2-40B4-BE49-F238E27FC236}">
                <a16:creationId xmlns:a16="http://schemas.microsoft.com/office/drawing/2014/main" id="{C7CD1205-3BEF-488B-65CF-23D78A2A1C35}"/>
              </a:ext>
            </a:extLst>
          </p:cNvPr>
          <p:cNvSpPr>
            <a:spLocks noGrp="1"/>
          </p:cNvSpPr>
          <p:nvPr>
            <p:ph idx="1"/>
          </p:nvPr>
        </p:nvSpPr>
        <p:spPr/>
        <p:txBody>
          <a:bodyPr/>
          <a:lstStyle/>
          <a:p>
            <a:pPr algn="just">
              <a:lnSpc>
                <a:spcPct val="200000"/>
              </a:lnSpc>
            </a:pPr>
            <a:r>
              <a:rPr lang="en-IN" b="0" i="0" dirty="0">
                <a:effectLst/>
                <a:latin typeface="Muli"/>
              </a:rPr>
              <a:t>WordPress is the </a:t>
            </a:r>
            <a:r>
              <a:rPr lang="en-IN" b="1" i="0" dirty="0">
                <a:effectLst/>
                <a:latin typeface="Muli"/>
              </a:rPr>
              <a:t>most popular CMS</a:t>
            </a:r>
            <a:r>
              <a:rPr lang="en-IN" b="0" i="0" dirty="0">
                <a:effectLst/>
                <a:latin typeface="Muli"/>
              </a:rPr>
              <a:t> on the market, powering </a:t>
            </a:r>
            <a:r>
              <a:rPr lang="en-IN" b="1" i="0" dirty="0">
                <a:effectLst/>
                <a:latin typeface="Muli"/>
              </a:rPr>
              <a:t>65.2% </a:t>
            </a:r>
            <a:r>
              <a:rPr lang="en-IN" b="0" i="0" dirty="0">
                <a:effectLst/>
                <a:latin typeface="Muli"/>
              </a:rPr>
              <a:t>of websites whose CMS we know. </a:t>
            </a:r>
          </a:p>
          <a:p>
            <a:pPr algn="just">
              <a:lnSpc>
                <a:spcPct val="200000"/>
              </a:lnSpc>
            </a:pPr>
            <a:r>
              <a:rPr lang="en-IN" b="0" i="0" dirty="0">
                <a:effectLst/>
                <a:latin typeface="Muli"/>
              </a:rPr>
              <a:t>That translates to </a:t>
            </a:r>
            <a:r>
              <a:rPr lang="en-IN" b="1" i="0" dirty="0">
                <a:effectLst/>
                <a:latin typeface="Muli"/>
              </a:rPr>
              <a:t>42.4%</a:t>
            </a:r>
            <a:r>
              <a:rPr lang="en-IN" b="0" i="0" dirty="0">
                <a:effectLst/>
                <a:latin typeface="Muli"/>
              </a:rPr>
              <a:t> of all websites – nearly half of the internet. </a:t>
            </a:r>
          </a:p>
          <a:p>
            <a:pPr algn="just">
              <a:lnSpc>
                <a:spcPct val="200000"/>
              </a:lnSpc>
            </a:pPr>
            <a:r>
              <a:rPr lang="en-IN" b="0" i="0" dirty="0">
                <a:effectLst/>
                <a:latin typeface="Muli"/>
              </a:rPr>
              <a:t>It is a popular option for those who want to build a website or blog.</a:t>
            </a:r>
          </a:p>
        </p:txBody>
      </p:sp>
    </p:spTree>
    <p:extLst>
      <p:ext uri="{BB962C8B-B14F-4D97-AF65-F5344CB8AC3E}">
        <p14:creationId xmlns:p14="http://schemas.microsoft.com/office/powerpoint/2010/main" val="2932235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DEF-75D9-F41C-4678-E9AF63D3DD3E}"/>
              </a:ext>
            </a:extLst>
          </p:cNvPr>
          <p:cNvSpPr>
            <a:spLocks noGrp="1"/>
          </p:cNvSpPr>
          <p:nvPr>
            <p:ph type="title"/>
          </p:nvPr>
        </p:nvSpPr>
        <p:spPr/>
        <p:txBody>
          <a:bodyPr/>
          <a:lstStyle/>
          <a:p>
            <a:r>
              <a:rPr lang="en-US" dirty="0"/>
              <a:t>WordPress</a:t>
            </a:r>
          </a:p>
        </p:txBody>
      </p:sp>
      <p:sp>
        <p:nvSpPr>
          <p:cNvPr id="3" name="Content Placeholder 2">
            <a:extLst>
              <a:ext uri="{FF2B5EF4-FFF2-40B4-BE49-F238E27FC236}">
                <a16:creationId xmlns:a16="http://schemas.microsoft.com/office/drawing/2014/main" id="{566EE11D-C19F-3D44-6B71-A41D094249A0}"/>
              </a:ext>
            </a:extLst>
          </p:cNvPr>
          <p:cNvSpPr>
            <a:spLocks noGrp="1"/>
          </p:cNvSpPr>
          <p:nvPr>
            <p:ph idx="1"/>
          </p:nvPr>
        </p:nvSpPr>
        <p:spPr/>
        <p:txBody>
          <a:bodyPr>
            <a:normAutofit/>
          </a:bodyPr>
          <a:lstStyle/>
          <a:p>
            <a:pPr algn="l">
              <a:lnSpc>
                <a:spcPct val="200000"/>
              </a:lnSpc>
            </a:pPr>
            <a:r>
              <a:rPr lang="en-IN" b="0" i="0" dirty="0">
                <a:effectLst/>
                <a:latin typeface="Muli"/>
              </a:rPr>
              <a:t>WordPress is an open-source </a:t>
            </a:r>
            <a:r>
              <a:rPr lang="en-IN" b="1" i="0" dirty="0">
                <a:effectLst/>
                <a:latin typeface="Muli"/>
              </a:rPr>
              <a:t>content management system (CMS)</a:t>
            </a:r>
            <a:r>
              <a:rPr lang="en-IN" b="0" i="0" dirty="0">
                <a:effectLst/>
                <a:latin typeface="Muli"/>
              </a:rPr>
              <a:t> software used to build, modify, and maintain websites. In technical terms, WordPress is written in PHP and run on a MySQL or MariaDB database. In addition, WordPress features include plugins and themes, among others.</a:t>
            </a:r>
          </a:p>
        </p:txBody>
      </p:sp>
    </p:spTree>
    <p:extLst>
      <p:ext uri="{BB962C8B-B14F-4D97-AF65-F5344CB8AC3E}">
        <p14:creationId xmlns:p14="http://schemas.microsoft.com/office/powerpoint/2010/main" val="32424727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5DF4-F029-B6B1-1FAF-E64FF7915569}"/>
              </a:ext>
            </a:extLst>
          </p:cNvPr>
          <p:cNvSpPr>
            <a:spLocks noGrp="1"/>
          </p:cNvSpPr>
          <p:nvPr>
            <p:ph type="title"/>
          </p:nvPr>
        </p:nvSpPr>
        <p:spPr/>
        <p:txBody>
          <a:bodyPr/>
          <a:lstStyle/>
          <a:p>
            <a:r>
              <a:rPr lang="en-US" dirty="0"/>
              <a:t>How does WordPress Work?</a:t>
            </a:r>
          </a:p>
        </p:txBody>
      </p:sp>
      <p:sp>
        <p:nvSpPr>
          <p:cNvPr id="3" name="Content Placeholder 2">
            <a:extLst>
              <a:ext uri="{FF2B5EF4-FFF2-40B4-BE49-F238E27FC236}">
                <a16:creationId xmlns:a16="http://schemas.microsoft.com/office/drawing/2014/main" id="{64BE7A73-67BF-940C-F038-09E106433919}"/>
              </a:ext>
            </a:extLst>
          </p:cNvPr>
          <p:cNvSpPr>
            <a:spLocks noGrp="1"/>
          </p:cNvSpPr>
          <p:nvPr>
            <p:ph idx="1"/>
          </p:nvPr>
        </p:nvSpPr>
        <p:spPr/>
        <p:txBody>
          <a:bodyPr/>
          <a:lstStyle/>
          <a:p>
            <a:pPr algn="just">
              <a:lnSpc>
                <a:spcPct val="150000"/>
              </a:lnSpc>
            </a:pPr>
            <a:r>
              <a:rPr lang="en-IN" b="0" i="0" dirty="0">
                <a:effectLst/>
                <a:latin typeface="Muli"/>
              </a:rPr>
              <a:t>WordPress runs on a database system that allows you to add, modify, and organize files, themes, plugins, and all types of content. </a:t>
            </a:r>
          </a:p>
          <a:p>
            <a:pPr marL="0" indent="0" algn="just">
              <a:lnSpc>
                <a:spcPct val="150000"/>
              </a:lnSpc>
              <a:buNone/>
            </a:pPr>
            <a:endParaRPr lang="en-IN" b="0" i="0" dirty="0">
              <a:effectLst/>
              <a:latin typeface="Muli"/>
            </a:endParaRPr>
          </a:p>
          <a:p>
            <a:pPr algn="just">
              <a:lnSpc>
                <a:spcPct val="150000"/>
              </a:lnSpc>
            </a:pPr>
            <a:r>
              <a:rPr lang="en-IN" b="0" i="0" dirty="0">
                <a:effectLst/>
                <a:latin typeface="Muli"/>
              </a:rPr>
              <a:t>Each WordPress user has access to the dashboard to manage their website in one place.</a:t>
            </a:r>
          </a:p>
        </p:txBody>
      </p:sp>
    </p:spTree>
    <p:extLst>
      <p:ext uri="{BB962C8B-B14F-4D97-AF65-F5344CB8AC3E}">
        <p14:creationId xmlns:p14="http://schemas.microsoft.com/office/powerpoint/2010/main" val="2426717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CE8A-1A7B-5638-5F7E-6FF89E3E05FE}"/>
              </a:ext>
            </a:extLst>
          </p:cNvPr>
          <p:cNvSpPr>
            <a:spLocks noGrp="1"/>
          </p:cNvSpPr>
          <p:nvPr>
            <p:ph type="title"/>
          </p:nvPr>
        </p:nvSpPr>
        <p:spPr/>
        <p:txBody>
          <a:bodyPr/>
          <a:lstStyle/>
          <a:p>
            <a:r>
              <a:rPr lang="en-US" dirty="0"/>
              <a:t>Benefits of WP</a:t>
            </a:r>
          </a:p>
        </p:txBody>
      </p:sp>
      <p:sp>
        <p:nvSpPr>
          <p:cNvPr id="3" name="Content Placeholder 2">
            <a:extLst>
              <a:ext uri="{FF2B5EF4-FFF2-40B4-BE49-F238E27FC236}">
                <a16:creationId xmlns:a16="http://schemas.microsoft.com/office/drawing/2014/main" id="{3C69897C-8A1B-30D9-F22E-6B49FA39B3EC}"/>
              </a:ext>
            </a:extLst>
          </p:cNvPr>
          <p:cNvSpPr>
            <a:spLocks noGrp="1"/>
          </p:cNvSpPr>
          <p:nvPr>
            <p:ph idx="1"/>
          </p:nvPr>
        </p:nvSpPr>
        <p:spPr/>
        <p:txBody>
          <a:bodyPr/>
          <a:lstStyle/>
          <a:p>
            <a:pPr>
              <a:lnSpc>
                <a:spcPct val="200000"/>
              </a:lnSpc>
            </a:pPr>
            <a:r>
              <a:rPr lang="en-US" dirty="0"/>
              <a:t>Free and opensource</a:t>
            </a:r>
          </a:p>
          <a:p>
            <a:pPr>
              <a:lnSpc>
                <a:spcPct val="200000"/>
              </a:lnSpc>
            </a:pPr>
            <a:r>
              <a:rPr lang="en-US" dirty="0"/>
              <a:t>Flexible and customizable</a:t>
            </a:r>
          </a:p>
          <a:p>
            <a:pPr>
              <a:lnSpc>
                <a:spcPct val="200000"/>
              </a:lnSpc>
            </a:pPr>
            <a:r>
              <a:rPr lang="en-US" dirty="0"/>
              <a:t>Scalable platform</a:t>
            </a:r>
          </a:p>
          <a:p>
            <a:pPr>
              <a:lnSpc>
                <a:spcPct val="200000"/>
              </a:lnSpc>
            </a:pPr>
            <a:r>
              <a:rPr lang="en-US" dirty="0"/>
              <a:t>Easy to use</a:t>
            </a:r>
          </a:p>
        </p:txBody>
      </p:sp>
    </p:spTree>
    <p:extLst>
      <p:ext uri="{BB962C8B-B14F-4D97-AF65-F5344CB8AC3E}">
        <p14:creationId xmlns:p14="http://schemas.microsoft.com/office/powerpoint/2010/main" val="2545619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C847-4760-B234-C9AE-FE44BCFB3863}"/>
              </a:ext>
            </a:extLst>
          </p:cNvPr>
          <p:cNvSpPr>
            <a:spLocks noGrp="1"/>
          </p:cNvSpPr>
          <p:nvPr>
            <p:ph type="title"/>
          </p:nvPr>
        </p:nvSpPr>
        <p:spPr/>
        <p:txBody>
          <a:bodyPr>
            <a:normAutofit/>
          </a:bodyPr>
          <a:lstStyle/>
          <a:p>
            <a:r>
              <a:rPr lang="en-IN" i="0" dirty="0" err="1">
                <a:effectLst/>
                <a:latin typeface="Muli"/>
              </a:rPr>
              <a:t>WordPress.org</a:t>
            </a:r>
            <a:endParaRPr lang="en-US" dirty="0"/>
          </a:p>
        </p:txBody>
      </p:sp>
      <p:sp>
        <p:nvSpPr>
          <p:cNvPr id="3" name="Content Placeholder 2">
            <a:extLst>
              <a:ext uri="{FF2B5EF4-FFF2-40B4-BE49-F238E27FC236}">
                <a16:creationId xmlns:a16="http://schemas.microsoft.com/office/drawing/2014/main" id="{F73DFE70-DDCD-F586-1A17-F540BBAEB84D}"/>
              </a:ext>
            </a:extLst>
          </p:cNvPr>
          <p:cNvSpPr>
            <a:spLocks noGrp="1"/>
          </p:cNvSpPr>
          <p:nvPr>
            <p:ph idx="1"/>
          </p:nvPr>
        </p:nvSpPr>
        <p:spPr/>
        <p:txBody>
          <a:bodyPr>
            <a:normAutofit fontScale="85000" lnSpcReduction="20000"/>
          </a:bodyPr>
          <a:lstStyle/>
          <a:p>
            <a:pPr algn="l">
              <a:lnSpc>
                <a:spcPct val="150000"/>
              </a:lnSpc>
            </a:pPr>
            <a:r>
              <a:rPr lang="en-IN" b="0" i="0" dirty="0" err="1">
                <a:effectLst/>
                <a:latin typeface="Muli"/>
              </a:rPr>
              <a:t>WordPress.org</a:t>
            </a:r>
            <a:r>
              <a:rPr lang="en-IN" b="0" i="0" dirty="0">
                <a:effectLst/>
                <a:latin typeface="Muli"/>
              </a:rPr>
              <a:t> houses the free content management system software used to run a self-hosted version of WordPress.</a:t>
            </a:r>
          </a:p>
          <a:p>
            <a:pPr algn="l">
              <a:lnSpc>
                <a:spcPct val="150000"/>
              </a:lnSpc>
            </a:pPr>
            <a:r>
              <a:rPr lang="en-IN" b="0" i="0" dirty="0">
                <a:effectLst/>
                <a:latin typeface="Muli"/>
              </a:rPr>
              <a:t>To build a self-hosted website, you must first register your domain name and purchase a web hosting plan. </a:t>
            </a:r>
          </a:p>
          <a:p>
            <a:pPr algn="l">
              <a:lnSpc>
                <a:spcPct val="150000"/>
              </a:lnSpc>
            </a:pPr>
            <a:r>
              <a:rPr lang="en-IN" b="0" i="0" dirty="0">
                <a:effectLst/>
                <a:latin typeface="Muli"/>
              </a:rPr>
              <a:t>The type and quality of your chosen web hosting plan will determine the performance of your website.</a:t>
            </a:r>
          </a:p>
          <a:p>
            <a:pPr algn="l">
              <a:lnSpc>
                <a:spcPct val="150000"/>
              </a:lnSpc>
            </a:pPr>
            <a:r>
              <a:rPr lang="en-IN" b="0" i="0" dirty="0">
                <a:effectLst/>
                <a:latin typeface="Muli"/>
              </a:rPr>
              <a:t>Additionally, users can exercise more control over the web server space they’re renting from the web hosting provider by self-hosting.</a:t>
            </a:r>
            <a:endParaRPr lang="en-US" dirty="0"/>
          </a:p>
        </p:txBody>
      </p:sp>
    </p:spTree>
    <p:extLst>
      <p:ext uri="{BB962C8B-B14F-4D97-AF65-F5344CB8AC3E}">
        <p14:creationId xmlns:p14="http://schemas.microsoft.com/office/powerpoint/2010/main" val="4121810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E72E-FE4C-1EFD-12BE-D4F2AB88DF3C}"/>
              </a:ext>
            </a:extLst>
          </p:cNvPr>
          <p:cNvSpPr>
            <a:spLocks noGrp="1"/>
          </p:cNvSpPr>
          <p:nvPr>
            <p:ph type="title"/>
          </p:nvPr>
        </p:nvSpPr>
        <p:spPr/>
        <p:txBody>
          <a:bodyPr/>
          <a:lstStyle/>
          <a:p>
            <a:r>
              <a:rPr lang="en-US" dirty="0" err="1"/>
              <a:t>WordPress.com</a:t>
            </a:r>
            <a:endParaRPr lang="en-US" dirty="0"/>
          </a:p>
        </p:txBody>
      </p:sp>
      <p:sp>
        <p:nvSpPr>
          <p:cNvPr id="3" name="Content Placeholder 2">
            <a:extLst>
              <a:ext uri="{FF2B5EF4-FFF2-40B4-BE49-F238E27FC236}">
                <a16:creationId xmlns:a16="http://schemas.microsoft.com/office/drawing/2014/main" id="{F4E96063-14A4-2B7A-EC90-B348EBD78348}"/>
              </a:ext>
            </a:extLst>
          </p:cNvPr>
          <p:cNvSpPr>
            <a:spLocks noGrp="1"/>
          </p:cNvSpPr>
          <p:nvPr>
            <p:ph idx="1"/>
          </p:nvPr>
        </p:nvSpPr>
        <p:spPr/>
        <p:txBody>
          <a:bodyPr>
            <a:normAutofit/>
          </a:bodyPr>
          <a:lstStyle/>
          <a:p>
            <a:pPr algn="l"/>
            <a:r>
              <a:rPr lang="en-IN" b="0" i="0" dirty="0" err="1">
                <a:solidFill>
                  <a:srgbClr val="36344D"/>
                </a:solidFill>
                <a:effectLst/>
                <a:latin typeface="Muli"/>
              </a:rPr>
              <a:t>WordPress.com</a:t>
            </a:r>
            <a:r>
              <a:rPr lang="en-IN" b="0" i="0" dirty="0">
                <a:solidFill>
                  <a:srgbClr val="36344D"/>
                </a:solidFill>
                <a:effectLst/>
                <a:latin typeface="Muli"/>
              </a:rPr>
              <a:t> is a hosting company that uses a website builder based on the WordPress content management system for all the websites it hosts. </a:t>
            </a:r>
          </a:p>
          <a:p>
            <a:pPr algn="l"/>
            <a:r>
              <a:rPr lang="en-IN" b="0" i="0" dirty="0">
                <a:solidFill>
                  <a:srgbClr val="36344D"/>
                </a:solidFill>
                <a:effectLst/>
                <a:latin typeface="Muli"/>
              </a:rPr>
              <a:t>Unlike its self-hosted counterpart, </a:t>
            </a:r>
            <a:r>
              <a:rPr lang="en-IN" b="0" i="0" dirty="0" err="1">
                <a:solidFill>
                  <a:srgbClr val="36344D"/>
                </a:solidFill>
                <a:effectLst/>
                <a:latin typeface="Muli"/>
              </a:rPr>
              <a:t>WordPress.com</a:t>
            </a:r>
            <a:r>
              <a:rPr lang="en-IN" b="0" i="0" dirty="0">
                <a:solidFill>
                  <a:srgbClr val="36344D"/>
                </a:solidFill>
                <a:effectLst/>
                <a:latin typeface="Muli"/>
              </a:rPr>
              <a:t> is hosted, which means that it manages the web servers that store its users’ websites.</a:t>
            </a:r>
          </a:p>
          <a:p>
            <a:pPr algn="l"/>
            <a:r>
              <a:rPr lang="en-IN" b="0" i="0" dirty="0">
                <a:solidFill>
                  <a:srgbClr val="36344D"/>
                </a:solidFill>
                <a:effectLst/>
                <a:latin typeface="Muli"/>
              </a:rPr>
              <a:t>Users who sign up for the service for free are required to use a branded domain name, such as </a:t>
            </a:r>
            <a:r>
              <a:rPr lang="en-IN" b="1" i="0" dirty="0" err="1">
                <a:solidFill>
                  <a:srgbClr val="36344D"/>
                </a:solidFill>
                <a:effectLst/>
                <a:latin typeface="Muli"/>
              </a:rPr>
              <a:t>yourwebsitename.wordpress.com</a:t>
            </a:r>
            <a:r>
              <a:rPr lang="en-IN" b="0" i="0" dirty="0">
                <a:solidFill>
                  <a:srgbClr val="36344D"/>
                </a:solidFill>
                <a:effectLst/>
                <a:latin typeface="Muli"/>
              </a:rPr>
              <a:t>. </a:t>
            </a:r>
          </a:p>
          <a:p>
            <a:pPr algn="l"/>
            <a:r>
              <a:rPr lang="en-IN" b="0" i="0" dirty="0">
                <a:solidFill>
                  <a:srgbClr val="36344D"/>
                </a:solidFill>
                <a:effectLst/>
                <a:latin typeface="Muli"/>
              </a:rPr>
              <a:t>To use a custom domain name, one must upgrade to a paid plan.</a:t>
            </a:r>
          </a:p>
        </p:txBody>
      </p:sp>
    </p:spTree>
    <p:extLst>
      <p:ext uri="{BB962C8B-B14F-4D97-AF65-F5344CB8AC3E}">
        <p14:creationId xmlns:p14="http://schemas.microsoft.com/office/powerpoint/2010/main" val="239459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0C74-2B67-E37B-7A6C-BF61505D6303}"/>
              </a:ext>
            </a:extLst>
          </p:cNvPr>
          <p:cNvSpPr>
            <a:spLocks noGrp="1"/>
          </p:cNvSpPr>
          <p:nvPr>
            <p:ph type="title"/>
          </p:nvPr>
        </p:nvSpPr>
        <p:spPr/>
        <p:txBody>
          <a:bodyPr/>
          <a:lstStyle/>
          <a:p>
            <a:r>
              <a:rPr lang="en-US" dirty="0"/>
              <a:t>Tools</a:t>
            </a:r>
          </a:p>
        </p:txBody>
      </p:sp>
      <p:sp>
        <p:nvSpPr>
          <p:cNvPr id="3" name="Content Placeholder 2">
            <a:extLst>
              <a:ext uri="{FF2B5EF4-FFF2-40B4-BE49-F238E27FC236}">
                <a16:creationId xmlns:a16="http://schemas.microsoft.com/office/drawing/2014/main" id="{21750067-0597-41DC-9C76-4F813872F784}"/>
              </a:ext>
            </a:extLst>
          </p:cNvPr>
          <p:cNvSpPr>
            <a:spLocks noGrp="1"/>
          </p:cNvSpPr>
          <p:nvPr>
            <p:ph idx="1"/>
          </p:nvPr>
        </p:nvSpPr>
        <p:spPr>
          <a:xfrm>
            <a:off x="838200" y="1544320"/>
            <a:ext cx="10515600" cy="4948555"/>
          </a:xfrm>
        </p:spPr>
        <p:txBody>
          <a:bodyPr>
            <a:normAutofit fontScale="85000" lnSpcReduction="20000"/>
          </a:bodyPr>
          <a:lstStyle/>
          <a:p>
            <a:pPr algn="just"/>
            <a:r>
              <a:rPr lang="en-IN" b="0" i="0" dirty="0">
                <a:effectLst/>
                <a:latin typeface="Lexend Deca"/>
              </a:rPr>
              <a:t>For your content team to </a:t>
            </a:r>
            <a:r>
              <a:rPr lang="en-IN" b="0" i="0" dirty="0" err="1">
                <a:effectLst/>
                <a:latin typeface="Lexend Deca"/>
              </a:rPr>
              <a:t>fulfill</a:t>
            </a:r>
            <a:r>
              <a:rPr lang="en-IN" b="0" i="0" dirty="0">
                <a:effectLst/>
                <a:latin typeface="Lexend Deca"/>
              </a:rPr>
              <a:t> their roles and work through content creation processes, they need </a:t>
            </a:r>
            <a:r>
              <a:rPr lang="en-IN" b="0" i="0" u="none" strike="noStrike" dirty="0">
                <a:effectLst/>
                <a:latin typeface="Lexend Deca"/>
              </a:rPr>
              <a:t>tools</a:t>
            </a:r>
            <a:r>
              <a:rPr lang="en-IN" b="0" i="0" dirty="0">
                <a:effectLst/>
                <a:latin typeface="Lexend Deca"/>
              </a:rPr>
              <a:t>. </a:t>
            </a:r>
          </a:p>
          <a:p>
            <a:pPr algn="just"/>
            <a:r>
              <a:rPr lang="en-IN" b="0" i="0" dirty="0">
                <a:effectLst/>
                <a:latin typeface="Lexend Deca"/>
              </a:rPr>
              <a:t>Content has to be created, edited, shared or managed somewhere. Managing your team’s content workflow means managing the tools it needs.</a:t>
            </a:r>
          </a:p>
          <a:p>
            <a:pPr algn="just" fontAlgn="base"/>
            <a:r>
              <a:rPr lang="en-IN" b="0" i="0" u="none" strike="noStrike" dirty="0">
                <a:effectLst/>
                <a:latin typeface="inherit"/>
              </a:rPr>
              <a:t>Content management systems</a:t>
            </a:r>
            <a:r>
              <a:rPr lang="en-IN" b="0" i="0" dirty="0">
                <a:effectLst/>
                <a:latin typeface="Lexend Deca"/>
              </a:rPr>
              <a:t>, like </a:t>
            </a:r>
            <a:r>
              <a:rPr lang="en-IN" b="0" i="0" u="none" strike="noStrike" dirty="0">
                <a:effectLst/>
                <a:latin typeface="inherit"/>
              </a:rPr>
              <a:t>CMS Hub</a:t>
            </a:r>
            <a:r>
              <a:rPr lang="en-IN" b="0" i="0" dirty="0">
                <a:effectLst/>
                <a:latin typeface="Lexend Deca"/>
              </a:rPr>
              <a:t>, are essential for publishing blog posts. </a:t>
            </a:r>
          </a:p>
          <a:p>
            <a:pPr algn="just" fontAlgn="base"/>
            <a:r>
              <a:rPr lang="en-IN" b="0" i="0" dirty="0">
                <a:effectLst/>
                <a:latin typeface="Lexend Deca"/>
              </a:rPr>
              <a:t>Canva and Adobe Photoshop are </a:t>
            </a:r>
            <a:r>
              <a:rPr lang="en-IN" b="0" i="0" u="none" strike="noStrike" dirty="0">
                <a:effectLst/>
                <a:latin typeface="inherit"/>
              </a:rPr>
              <a:t>great tools for design</a:t>
            </a:r>
            <a:r>
              <a:rPr lang="en-IN" b="0" i="0" dirty="0">
                <a:effectLst/>
                <a:latin typeface="Lexend Deca"/>
              </a:rPr>
              <a:t>. These are just three of the many tools your company might add to its content </a:t>
            </a:r>
            <a:r>
              <a:rPr lang="en-IN" b="0" i="0" u="none" strike="noStrike" dirty="0">
                <a:effectLst/>
                <a:latin typeface="inherit"/>
              </a:rPr>
              <a:t>tech stack</a:t>
            </a:r>
            <a:r>
              <a:rPr lang="en-IN" b="0" i="0" dirty="0">
                <a:effectLst/>
                <a:latin typeface="Lexend Deca"/>
              </a:rPr>
              <a:t>.</a:t>
            </a:r>
          </a:p>
          <a:p>
            <a:pPr algn="just" fontAlgn="base"/>
            <a:r>
              <a:rPr lang="en-IN" b="0" i="0" dirty="0">
                <a:effectLst/>
                <a:latin typeface="Lexend Deca"/>
              </a:rPr>
              <a:t>As the content marketing industry booms, your business needs to expand to accommodate this growth. </a:t>
            </a:r>
          </a:p>
          <a:p>
            <a:pPr algn="just" fontAlgn="base"/>
            <a:r>
              <a:rPr lang="en-IN" b="0" i="0" dirty="0">
                <a:effectLst/>
                <a:latin typeface="Lexend Deca"/>
              </a:rPr>
              <a:t>This expansion reflects an increase in the people, processes, and tools associated with your content workflow. </a:t>
            </a:r>
          </a:p>
          <a:p>
            <a:pPr algn="just" fontAlgn="base"/>
            <a:r>
              <a:rPr lang="en-IN" b="0" i="0" dirty="0">
                <a:effectLst/>
                <a:latin typeface="Lexend Deca"/>
              </a:rPr>
              <a:t>The more comprehensive your workflow becomes, the more daunting it is to manage; however, integrating content workflow software can solve the problem.</a:t>
            </a:r>
          </a:p>
        </p:txBody>
      </p:sp>
    </p:spTree>
    <p:extLst>
      <p:ext uri="{BB962C8B-B14F-4D97-AF65-F5344CB8AC3E}">
        <p14:creationId xmlns:p14="http://schemas.microsoft.com/office/powerpoint/2010/main" val="2339290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3A2C-EE0C-3E7E-929D-F097EE759A1D}"/>
              </a:ext>
            </a:extLst>
          </p:cNvPr>
          <p:cNvSpPr>
            <a:spLocks noGrp="1"/>
          </p:cNvSpPr>
          <p:nvPr>
            <p:ph type="title"/>
          </p:nvPr>
        </p:nvSpPr>
        <p:spPr/>
        <p:txBody>
          <a:bodyPr>
            <a:normAutofit/>
          </a:bodyPr>
          <a:lstStyle/>
          <a:p>
            <a:r>
              <a:rPr lang="en-IN" i="0" dirty="0">
                <a:effectLst/>
                <a:latin typeface="Muli"/>
              </a:rPr>
              <a:t>WordPress Features</a:t>
            </a:r>
            <a:endParaRPr lang="en-US" dirty="0"/>
          </a:p>
        </p:txBody>
      </p:sp>
      <p:sp>
        <p:nvSpPr>
          <p:cNvPr id="3" name="Content Placeholder 2">
            <a:extLst>
              <a:ext uri="{FF2B5EF4-FFF2-40B4-BE49-F238E27FC236}">
                <a16:creationId xmlns:a16="http://schemas.microsoft.com/office/drawing/2014/main" id="{54EB7FC5-1DED-A6AB-E9C3-637AA123C6AB}"/>
              </a:ext>
            </a:extLst>
          </p:cNvPr>
          <p:cNvSpPr>
            <a:spLocks noGrp="1"/>
          </p:cNvSpPr>
          <p:nvPr>
            <p:ph idx="1"/>
          </p:nvPr>
        </p:nvSpPr>
        <p:spPr/>
        <p:txBody>
          <a:bodyPr/>
          <a:lstStyle/>
          <a:p>
            <a:r>
              <a:rPr lang="en-US" dirty="0"/>
              <a:t>Admin Dashboard and Settings</a:t>
            </a:r>
          </a:p>
          <a:p>
            <a:r>
              <a:rPr lang="en-US" dirty="0"/>
              <a:t>Content Editor</a:t>
            </a:r>
          </a:p>
          <a:p>
            <a:r>
              <a:rPr lang="en-US" dirty="0"/>
              <a:t>Theme customizer</a:t>
            </a:r>
          </a:p>
          <a:p>
            <a:r>
              <a:rPr lang="en-US" dirty="0" err="1"/>
              <a:t>Plugions</a:t>
            </a:r>
            <a:r>
              <a:rPr lang="en-US" dirty="0"/>
              <a:t> and Widgets</a:t>
            </a:r>
          </a:p>
          <a:p>
            <a:pPr lvl="1"/>
            <a:r>
              <a:rPr lang="en-US" dirty="0"/>
              <a:t>WooCommerce</a:t>
            </a:r>
          </a:p>
          <a:p>
            <a:pPr lvl="1"/>
            <a:r>
              <a:rPr lang="en-US" dirty="0"/>
              <a:t>Visual Composer</a:t>
            </a:r>
          </a:p>
          <a:p>
            <a:pPr lvl="1"/>
            <a:r>
              <a:rPr lang="en-US" dirty="0"/>
              <a:t>Yoast SEO</a:t>
            </a:r>
          </a:p>
          <a:p>
            <a:pPr lvl="1"/>
            <a:r>
              <a:rPr lang="en-US" dirty="0" err="1"/>
              <a:t>Wordfence</a:t>
            </a:r>
            <a:r>
              <a:rPr lang="en-US" dirty="0"/>
              <a:t> Security</a:t>
            </a:r>
          </a:p>
          <a:p>
            <a:endParaRPr lang="en-US" dirty="0"/>
          </a:p>
          <a:p>
            <a:endParaRPr lang="en-US" dirty="0"/>
          </a:p>
          <a:p>
            <a:endParaRPr lang="en-US" dirty="0"/>
          </a:p>
        </p:txBody>
      </p:sp>
    </p:spTree>
    <p:extLst>
      <p:ext uri="{BB962C8B-B14F-4D97-AF65-F5344CB8AC3E}">
        <p14:creationId xmlns:p14="http://schemas.microsoft.com/office/powerpoint/2010/main" val="3558423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C07E-84D1-EE30-8CBC-128F20D27E11}"/>
              </a:ext>
            </a:extLst>
          </p:cNvPr>
          <p:cNvSpPr>
            <a:spLocks noGrp="1"/>
          </p:cNvSpPr>
          <p:nvPr>
            <p:ph type="title"/>
          </p:nvPr>
        </p:nvSpPr>
        <p:spPr/>
        <p:txBody>
          <a:bodyPr/>
          <a:lstStyle/>
          <a:p>
            <a:r>
              <a:rPr lang="en-US" dirty="0"/>
              <a:t>Admin Dashboard and Settings</a:t>
            </a:r>
          </a:p>
        </p:txBody>
      </p:sp>
      <p:pic>
        <p:nvPicPr>
          <p:cNvPr id="7170" name="Picture 2" descr="WordPress dashboard">
            <a:extLst>
              <a:ext uri="{FF2B5EF4-FFF2-40B4-BE49-F238E27FC236}">
                <a16:creationId xmlns:a16="http://schemas.microsoft.com/office/drawing/2014/main" id="{99FFD1D4-95A5-288E-BC3C-DFD6E2189C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1890554"/>
            <a:ext cx="10596405" cy="442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13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CBF7-2CD1-E030-20B5-E6400AB8A761}"/>
              </a:ext>
            </a:extLst>
          </p:cNvPr>
          <p:cNvSpPr>
            <a:spLocks noGrp="1"/>
          </p:cNvSpPr>
          <p:nvPr>
            <p:ph type="title"/>
          </p:nvPr>
        </p:nvSpPr>
        <p:spPr/>
        <p:txBody>
          <a:bodyPr/>
          <a:lstStyle/>
          <a:p>
            <a:r>
              <a:rPr lang="en-US" dirty="0"/>
              <a:t>Content Editor</a:t>
            </a:r>
          </a:p>
        </p:txBody>
      </p:sp>
      <p:pic>
        <p:nvPicPr>
          <p:cNvPr id="8194" name="Picture 2" descr="WordPress Content Editor">
            <a:extLst>
              <a:ext uri="{FF2B5EF4-FFF2-40B4-BE49-F238E27FC236}">
                <a16:creationId xmlns:a16="http://schemas.microsoft.com/office/drawing/2014/main" id="{8F0F49A4-517E-FA39-0E91-E82B09E772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1487964"/>
            <a:ext cx="10393269" cy="452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876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7D5D-C47D-77C2-43F4-93D7D4ED13D2}"/>
              </a:ext>
            </a:extLst>
          </p:cNvPr>
          <p:cNvSpPr>
            <a:spLocks noGrp="1"/>
          </p:cNvSpPr>
          <p:nvPr>
            <p:ph type="title"/>
          </p:nvPr>
        </p:nvSpPr>
        <p:spPr/>
        <p:txBody>
          <a:bodyPr/>
          <a:lstStyle/>
          <a:p>
            <a:r>
              <a:rPr lang="en-US" dirty="0"/>
              <a:t>Theme Customizer</a:t>
            </a:r>
          </a:p>
        </p:txBody>
      </p:sp>
      <p:pic>
        <p:nvPicPr>
          <p:cNvPr id="9218" name="Picture 2" descr="WordPress Theme Customizer">
            <a:extLst>
              <a:ext uri="{FF2B5EF4-FFF2-40B4-BE49-F238E27FC236}">
                <a16:creationId xmlns:a16="http://schemas.microsoft.com/office/drawing/2014/main" id="{619790FC-9AAA-E099-9C52-8DD6F1D1EF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10515600" cy="476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399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7C8E-6EA0-45C5-3571-F674B6E01F53}"/>
              </a:ext>
            </a:extLst>
          </p:cNvPr>
          <p:cNvSpPr>
            <a:spLocks noGrp="1"/>
          </p:cNvSpPr>
          <p:nvPr>
            <p:ph type="title"/>
          </p:nvPr>
        </p:nvSpPr>
        <p:spPr/>
        <p:txBody>
          <a:bodyPr/>
          <a:lstStyle/>
          <a:p>
            <a:r>
              <a:rPr lang="en-US" dirty="0"/>
              <a:t>Plugins and Widgets</a:t>
            </a:r>
          </a:p>
        </p:txBody>
      </p:sp>
      <p:pic>
        <p:nvPicPr>
          <p:cNvPr id="10242" name="Picture 2" descr="WordPress Plugins section">
            <a:extLst>
              <a:ext uri="{FF2B5EF4-FFF2-40B4-BE49-F238E27FC236}">
                <a16:creationId xmlns:a16="http://schemas.microsoft.com/office/drawing/2014/main" id="{E33D7330-1A18-43D2-1A70-61513B0F92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32464"/>
            <a:ext cx="10515600" cy="484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720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128-F533-D443-6B34-7A6484CD5F14}"/>
              </a:ext>
            </a:extLst>
          </p:cNvPr>
          <p:cNvSpPr>
            <a:spLocks noGrp="1"/>
          </p:cNvSpPr>
          <p:nvPr>
            <p:ph type="title"/>
          </p:nvPr>
        </p:nvSpPr>
        <p:spPr/>
        <p:txBody>
          <a:bodyPr/>
          <a:lstStyle/>
          <a:p>
            <a:r>
              <a:rPr lang="en-US" dirty="0"/>
              <a:t>Sites to create with WordPress</a:t>
            </a:r>
          </a:p>
        </p:txBody>
      </p:sp>
      <p:sp>
        <p:nvSpPr>
          <p:cNvPr id="3" name="Content Placeholder 2">
            <a:extLst>
              <a:ext uri="{FF2B5EF4-FFF2-40B4-BE49-F238E27FC236}">
                <a16:creationId xmlns:a16="http://schemas.microsoft.com/office/drawing/2014/main" id="{99CF9148-F37B-D954-1EF5-3A3A3CBEFA32}"/>
              </a:ext>
            </a:extLst>
          </p:cNvPr>
          <p:cNvSpPr>
            <a:spLocks noGrp="1"/>
          </p:cNvSpPr>
          <p:nvPr>
            <p:ph idx="1"/>
          </p:nvPr>
        </p:nvSpPr>
        <p:spPr/>
        <p:txBody>
          <a:bodyPr>
            <a:normAutofit fontScale="92500" lnSpcReduction="10000"/>
          </a:bodyPr>
          <a:lstStyle/>
          <a:p>
            <a:pPr>
              <a:lnSpc>
                <a:spcPct val="200000"/>
              </a:lnSpc>
            </a:pPr>
            <a:r>
              <a:rPr lang="en-US" dirty="0"/>
              <a:t>Blogs</a:t>
            </a:r>
          </a:p>
          <a:p>
            <a:pPr>
              <a:lnSpc>
                <a:spcPct val="200000"/>
              </a:lnSpc>
            </a:pPr>
            <a:r>
              <a:rPr lang="en-US" dirty="0"/>
              <a:t>Portfolios</a:t>
            </a:r>
          </a:p>
          <a:p>
            <a:pPr>
              <a:lnSpc>
                <a:spcPct val="200000"/>
              </a:lnSpc>
            </a:pPr>
            <a:r>
              <a:rPr lang="en-US" dirty="0"/>
              <a:t>Business Websites</a:t>
            </a:r>
          </a:p>
          <a:p>
            <a:pPr>
              <a:lnSpc>
                <a:spcPct val="200000"/>
              </a:lnSpc>
            </a:pPr>
            <a:r>
              <a:rPr lang="en-US" dirty="0"/>
              <a:t>Charity Websites</a:t>
            </a:r>
          </a:p>
          <a:p>
            <a:pPr>
              <a:lnSpc>
                <a:spcPct val="200000"/>
              </a:lnSpc>
            </a:pPr>
            <a:r>
              <a:rPr lang="en-US" dirty="0"/>
              <a:t>Online Stores</a:t>
            </a:r>
          </a:p>
        </p:txBody>
      </p:sp>
    </p:spTree>
    <p:extLst>
      <p:ext uri="{BB962C8B-B14F-4D97-AF65-F5344CB8AC3E}">
        <p14:creationId xmlns:p14="http://schemas.microsoft.com/office/powerpoint/2010/main" val="59340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5C4E-C230-EB68-E70F-BBFD8678864D}"/>
              </a:ext>
            </a:extLst>
          </p:cNvPr>
          <p:cNvSpPr>
            <a:spLocks noGrp="1"/>
          </p:cNvSpPr>
          <p:nvPr>
            <p:ph type="title"/>
          </p:nvPr>
        </p:nvSpPr>
        <p:spPr/>
        <p:txBody>
          <a:bodyPr/>
          <a:lstStyle/>
          <a:p>
            <a:r>
              <a:rPr lang="en-US" dirty="0"/>
              <a:t>Pros of WordPress</a:t>
            </a:r>
          </a:p>
        </p:txBody>
      </p:sp>
      <p:sp>
        <p:nvSpPr>
          <p:cNvPr id="3" name="Content Placeholder 2">
            <a:extLst>
              <a:ext uri="{FF2B5EF4-FFF2-40B4-BE49-F238E27FC236}">
                <a16:creationId xmlns:a16="http://schemas.microsoft.com/office/drawing/2014/main" id="{D804CEB1-0E8B-22D5-E96B-A84C687AF1B3}"/>
              </a:ext>
            </a:extLst>
          </p:cNvPr>
          <p:cNvSpPr>
            <a:spLocks noGrp="1"/>
          </p:cNvSpPr>
          <p:nvPr>
            <p:ph idx="1"/>
          </p:nvPr>
        </p:nvSpPr>
        <p:spPr/>
        <p:txBody>
          <a:bodyPr/>
          <a:lstStyle/>
          <a:p>
            <a:r>
              <a:rPr lang="en-US" dirty="0"/>
              <a:t>Low cost</a:t>
            </a:r>
          </a:p>
          <a:p>
            <a:r>
              <a:rPr lang="en-US" dirty="0"/>
              <a:t>Easy installation and </a:t>
            </a:r>
            <a:r>
              <a:rPr lang="en-US" dirty="0" err="1"/>
              <a:t>updation</a:t>
            </a:r>
            <a:endParaRPr lang="en-US" dirty="0"/>
          </a:p>
          <a:p>
            <a:r>
              <a:rPr lang="en-US" dirty="0"/>
              <a:t>Simple to manage</a:t>
            </a:r>
          </a:p>
          <a:p>
            <a:r>
              <a:rPr lang="en-US" dirty="0"/>
              <a:t>Custom design</a:t>
            </a:r>
          </a:p>
          <a:p>
            <a:r>
              <a:rPr lang="en-US" dirty="0"/>
              <a:t>Custom functionality</a:t>
            </a:r>
          </a:p>
          <a:p>
            <a:r>
              <a:rPr lang="en-US" dirty="0"/>
              <a:t>Helpful community</a:t>
            </a:r>
          </a:p>
          <a:p>
            <a:r>
              <a:rPr lang="en-US" dirty="0"/>
              <a:t>Open source software</a:t>
            </a:r>
          </a:p>
          <a:p>
            <a:pPr marL="0" indent="0">
              <a:buNone/>
            </a:pPr>
            <a:endParaRPr lang="en-US" dirty="0"/>
          </a:p>
        </p:txBody>
      </p:sp>
    </p:spTree>
    <p:extLst>
      <p:ext uri="{BB962C8B-B14F-4D97-AF65-F5344CB8AC3E}">
        <p14:creationId xmlns:p14="http://schemas.microsoft.com/office/powerpoint/2010/main" val="17181109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4D9F-8344-2700-09FC-4A087864F089}"/>
              </a:ext>
            </a:extLst>
          </p:cNvPr>
          <p:cNvSpPr>
            <a:spLocks noGrp="1"/>
          </p:cNvSpPr>
          <p:nvPr>
            <p:ph type="title"/>
          </p:nvPr>
        </p:nvSpPr>
        <p:spPr/>
        <p:txBody>
          <a:bodyPr/>
          <a:lstStyle/>
          <a:p>
            <a:r>
              <a:rPr lang="en-US" dirty="0"/>
              <a:t>Cons of WordPress</a:t>
            </a:r>
          </a:p>
        </p:txBody>
      </p:sp>
      <p:sp>
        <p:nvSpPr>
          <p:cNvPr id="3" name="Content Placeholder 2">
            <a:extLst>
              <a:ext uri="{FF2B5EF4-FFF2-40B4-BE49-F238E27FC236}">
                <a16:creationId xmlns:a16="http://schemas.microsoft.com/office/drawing/2014/main" id="{45D044B4-43DA-616B-5730-8A6CE3EF6140}"/>
              </a:ext>
            </a:extLst>
          </p:cNvPr>
          <p:cNvSpPr>
            <a:spLocks noGrp="1"/>
          </p:cNvSpPr>
          <p:nvPr>
            <p:ph idx="1"/>
          </p:nvPr>
        </p:nvSpPr>
        <p:spPr/>
        <p:txBody>
          <a:bodyPr/>
          <a:lstStyle/>
          <a:p>
            <a:pPr>
              <a:lnSpc>
                <a:spcPct val="200000"/>
              </a:lnSpc>
            </a:pPr>
            <a:r>
              <a:rPr lang="en-US" dirty="0"/>
              <a:t>Security concerns</a:t>
            </a:r>
          </a:p>
          <a:p>
            <a:pPr>
              <a:lnSpc>
                <a:spcPct val="200000"/>
              </a:lnSpc>
            </a:pPr>
            <a:r>
              <a:rPr lang="en-US" dirty="0"/>
              <a:t>Third-party content</a:t>
            </a:r>
          </a:p>
          <a:p>
            <a:pPr>
              <a:lnSpc>
                <a:spcPct val="200000"/>
              </a:lnSpc>
            </a:pPr>
            <a:r>
              <a:rPr lang="en-US" dirty="0"/>
              <a:t>Page load time</a:t>
            </a:r>
          </a:p>
        </p:txBody>
      </p:sp>
    </p:spTree>
    <p:extLst>
      <p:ext uri="{BB962C8B-B14F-4D97-AF65-F5344CB8AC3E}">
        <p14:creationId xmlns:p14="http://schemas.microsoft.com/office/powerpoint/2010/main" val="25375469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D53C-F7FA-FC9A-95B1-4758A74FFE6B}"/>
              </a:ext>
            </a:extLst>
          </p:cNvPr>
          <p:cNvSpPr>
            <a:spLocks noGrp="1"/>
          </p:cNvSpPr>
          <p:nvPr>
            <p:ph type="title"/>
          </p:nvPr>
        </p:nvSpPr>
        <p:spPr/>
        <p:txBody>
          <a:bodyPr/>
          <a:lstStyle/>
          <a:p>
            <a:r>
              <a:rPr lang="en-US" dirty="0"/>
              <a:t>Steps to create a WP site</a:t>
            </a:r>
          </a:p>
        </p:txBody>
      </p:sp>
      <p:sp>
        <p:nvSpPr>
          <p:cNvPr id="3" name="Content Placeholder 2">
            <a:extLst>
              <a:ext uri="{FF2B5EF4-FFF2-40B4-BE49-F238E27FC236}">
                <a16:creationId xmlns:a16="http://schemas.microsoft.com/office/drawing/2014/main" id="{70EE0054-0025-2FEB-D238-270D5CAFB867}"/>
              </a:ext>
            </a:extLst>
          </p:cNvPr>
          <p:cNvSpPr>
            <a:spLocks noGrp="1"/>
          </p:cNvSpPr>
          <p:nvPr>
            <p:ph idx="1"/>
          </p:nvPr>
        </p:nvSpPr>
        <p:spPr/>
        <p:txBody>
          <a:bodyPr>
            <a:normAutofit fontScale="85000" lnSpcReduction="20000"/>
          </a:bodyPr>
          <a:lstStyle/>
          <a:p>
            <a:pPr algn="l">
              <a:lnSpc>
                <a:spcPct val="150000"/>
              </a:lnSpc>
              <a:buFont typeface="+mj-lt"/>
              <a:buAutoNum type="arabicPeriod"/>
            </a:pPr>
            <a:r>
              <a:rPr lang="en-IN" i="0" dirty="0">
                <a:effectLst/>
                <a:latin typeface="Muli"/>
              </a:rPr>
              <a:t>Buy a domain name. </a:t>
            </a:r>
          </a:p>
          <a:p>
            <a:pPr algn="l">
              <a:lnSpc>
                <a:spcPct val="150000"/>
              </a:lnSpc>
              <a:buFont typeface="+mj-lt"/>
              <a:buAutoNum type="arabicPeriod"/>
            </a:pPr>
            <a:r>
              <a:rPr lang="en-IN" i="0" dirty="0">
                <a:effectLst/>
                <a:latin typeface="Muli"/>
              </a:rPr>
              <a:t>Choose a hosting service provider.</a:t>
            </a:r>
          </a:p>
          <a:p>
            <a:pPr algn="l">
              <a:lnSpc>
                <a:spcPct val="150000"/>
              </a:lnSpc>
              <a:buFont typeface="+mj-lt"/>
              <a:buAutoNum type="arabicPeriod"/>
            </a:pPr>
            <a:r>
              <a:rPr lang="en-IN" i="0" dirty="0">
                <a:effectLst/>
                <a:latin typeface="Muli"/>
              </a:rPr>
              <a:t>Buy a web hosting plan. </a:t>
            </a:r>
          </a:p>
          <a:p>
            <a:pPr algn="l">
              <a:lnSpc>
                <a:spcPct val="150000"/>
              </a:lnSpc>
              <a:buFont typeface="+mj-lt"/>
              <a:buAutoNum type="arabicPeriod"/>
            </a:pPr>
            <a:r>
              <a:rPr lang="en-IN" i="0" dirty="0">
                <a:effectLst/>
                <a:latin typeface="Muli"/>
              </a:rPr>
              <a:t> Install WordPress. </a:t>
            </a:r>
          </a:p>
          <a:p>
            <a:pPr algn="l">
              <a:lnSpc>
                <a:spcPct val="150000"/>
              </a:lnSpc>
              <a:buFont typeface="+mj-lt"/>
              <a:buAutoNum type="arabicPeriod"/>
            </a:pPr>
            <a:r>
              <a:rPr lang="en-IN" i="0" dirty="0">
                <a:effectLst/>
                <a:latin typeface="Muli"/>
              </a:rPr>
              <a:t> Customize the website. </a:t>
            </a:r>
          </a:p>
          <a:p>
            <a:pPr algn="l">
              <a:lnSpc>
                <a:spcPct val="150000"/>
              </a:lnSpc>
              <a:buFont typeface="+mj-lt"/>
              <a:buAutoNum type="arabicPeriod"/>
            </a:pPr>
            <a:r>
              <a:rPr lang="en-IN" i="0" dirty="0">
                <a:effectLst/>
                <a:latin typeface="Muli"/>
              </a:rPr>
              <a:t> Start creating content. </a:t>
            </a:r>
          </a:p>
          <a:p>
            <a:pPr algn="l">
              <a:lnSpc>
                <a:spcPct val="150000"/>
              </a:lnSpc>
              <a:buFont typeface="+mj-lt"/>
              <a:buAutoNum type="arabicPeriod"/>
            </a:pPr>
            <a:r>
              <a:rPr lang="en-IN" dirty="0">
                <a:latin typeface="Muli"/>
              </a:rPr>
              <a:t> </a:t>
            </a:r>
            <a:r>
              <a:rPr lang="en-IN" i="0" dirty="0">
                <a:effectLst/>
                <a:latin typeface="Muli"/>
              </a:rPr>
              <a:t>Promote the website. </a:t>
            </a:r>
            <a:endParaRPr lang="en-US" dirty="0"/>
          </a:p>
        </p:txBody>
      </p:sp>
    </p:spTree>
    <p:extLst>
      <p:ext uri="{BB962C8B-B14F-4D97-AF65-F5344CB8AC3E}">
        <p14:creationId xmlns:p14="http://schemas.microsoft.com/office/powerpoint/2010/main" val="211118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243B-F49E-0142-8921-3EFF334D1FD0}"/>
              </a:ext>
            </a:extLst>
          </p:cNvPr>
          <p:cNvSpPr>
            <a:spLocks noGrp="1"/>
          </p:cNvSpPr>
          <p:nvPr>
            <p:ph type="title"/>
          </p:nvPr>
        </p:nvSpPr>
        <p:spPr/>
        <p:txBody>
          <a:bodyPr/>
          <a:lstStyle/>
          <a:p>
            <a:r>
              <a:rPr lang="en-US" dirty="0"/>
              <a:t>Content Workflow Software</a:t>
            </a:r>
          </a:p>
        </p:txBody>
      </p:sp>
      <p:sp>
        <p:nvSpPr>
          <p:cNvPr id="3" name="Content Placeholder 2">
            <a:extLst>
              <a:ext uri="{FF2B5EF4-FFF2-40B4-BE49-F238E27FC236}">
                <a16:creationId xmlns:a16="http://schemas.microsoft.com/office/drawing/2014/main" id="{193D571C-8427-FAF0-3625-140524CC3B2C}"/>
              </a:ext>
            </a:extLst>
          </p:cNvPr>
          <p:cNvSpPr>
            <a:spLocks noGrp="1"/>
          </p:cNvSpPr>
          <p:nvPr>
            <p:ph idx="1"/>
          </p:nvPr>
        </p:nvSpPr>
        <p:spPr/>
        <p:txBody>
          <a:bodyPr>
            <a:normAutofit fontScale="85000" lnSpcReduction="20000"/>
          </a:bodyPr>
          <a:lstStyle/>
          <a:p>
            <a:pPr algn="just" fontAlgn="base">
              <a:lnSpc>
                <a:spcPct val="150000"/>
              </a:lnSpc>
            </a:pPr>
            <a:r>
              <a:rPr lang="en-IN" b="0" i="0" dirty="0">
                <a:effectLst/>
                <a:latin typeface="Lexend Deca"/>
              </a:rPr>
              <a:t>Content workflow software, or a workflow management system, is a program that manages the content creation process through planning, production, and publication. </a:t>
            </a:r>
          </a:p>
          <a:p>
            <a:pPr algn="just" fontAlgn="base">
              <a:lnSpc>
                <a:spcPct val="150000"/>
              </a:lnSpc>
            </a:pPr>
            <a:r>
              <a:rPr lang="en-IN" b="0" i="0" dirty="0">
                <a:effectLst/>
                <a:latin typeface="Lexend Deca"/>
              </a:rPr>
              <a:t>Instead of teams using multiple methods and approaches to monitor the content process, workflow management systems help you create a centralized location for your team to visualize its processes. </a:t>
            </a:r>
          </a:p>
          <a:p>
            <a:pPr algn="just" fontAlgn="base">
              <a:lnSpc>
                <a:spcPct val="150000"/>
              </a:lnSpc>
            </a:pPr>
            <a:r>
              <a:rPr lang="en-IN" b="0" i="0" dirty="0">
                <a:effectLst/>
                <a:latin typeface="Lexend Deca"/>
              </a:rPr>
              <a:t>It promotes the execution of your content strategy in alignment with company goals.</a:t>
            </a:r>
          </a:p>
        </p:txBody>
      </p:sp>
    </p:spTree>
    <p:extLst>
      <p:ext uri="{BB962C8B-B14F-4D97-AF65-F5344CB8AC3E}">
        <p14:creationId xmlns:p14="http://schemas.microsoft.com/office/powerpoint/2010/main" val="188395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4FCF-79B5-C0B8-60EB-0D38D4F64739}"/>
              </a:ext>
            </a:extLst>
          </p:cNvPr>
          <p:cNvSpPr>
            <a:spLocks noGrp="1"/>
          </p:cNvSpPr>
          <p:nvPr>
            <p:ph type="title"/>
          </p:nvPr>
        </p:nvSpPr>
        <p:spPr/>
        <p:txBody>
          <a:bodyPr/>
          <a:lstStyle/>
          <a:p>
            <a:r>
              <a:rPr lang="en-US" dirty="0"/>
              <a:t>Content Workflow Software</a:t>
            </a:r>
          </a:p>
        </p:txBody>
      </p:sp>
      <p:sp>
        <p:nvSpPr>
          <p:cNvPr id="3" name="Content Placeholder 2">
            <a:extLst>
              <a:ext uri="{FF2B5EF4-FFF2-40B4-BE49-F238E27FC236}">
                <a16:creationId xmlns:a16="http://schemas.microsoft.com/office/drawing/2014/main" id="{8E8B8170-498B-9169-7860-B5DBB27D94E6}"/>
              </a:ext>
            </a:extLst>
          </p:cNvPr>
          <p:cNvSpPr>
            <a:spLocks noGrp="1"/>
          </p:cNvSpPr>
          <p:nvPr>
            <p:ph idx="1"/>
          </p:nvPr>
        </p:nvSpPr>
        <p:spPr/>
        <p:txBody>
          <a:bodyPr/>
          <a:lstStyle/>
          <a:p>
            <a:pPr algn="l" fontAlgn="base">
              <a:lnSpc>
                <a:spcPct val="200000"/>
              </a:lnSpc>
            </a:pPr>
            <a:r>
              <a:rPr lang="en-IN" b="0" i="0" dirty="0">
                <a:effectLst/>
                <a:latin typeface="Lexend Deca"/>
              </a:rPr>
              <a:t>The added benefits of using content workflow software include:</a:t>
            </a:r>
          </a:p>
          <a:p>
            <a:pPr lvl="1" fontAlgn="base">
              <a:lnSpc>
                <a:spcPct val="200000"/>
              </a:lnSpc>
            </a:pPr>
            <a:r>
              <a:rPr lang="en-IN" b="0" i="0" dirty="0">
                <a:effectLst/>
                <a:latin typeface="inherit"/>
              </a:rPr>
              <a:t>An increase in productivity</a:t>
            </a:r>
          </a:p>
          <a:p>
            <a:pPr lvl="1" fontAlgn="base">
              <a:lnSpc>
                <a:spcPct val="200000"/>
              </a:lnSpc>
            </a:pPr>
            <a:r>
              <a:rPr lang="en-IN" b="0" i="0" dirty="0">
                <a:effectLst/>
                <a:latin typeface="inherit"/>
              </a:rPr>
              <a:t>A reduction in errors</a:t>
            </a:r>
          </a:p>
          <a:p>
            <a:pPr lvl="1" fontAlgn="base">
              <a:lnSpc>
                <a:spcPct val="200000"/>
              </a:lnSpc>
            </a:pPr>
            <a:r>
              <a:rPr lang="en-IN" b="0" i="0" dirty="0">
                <a:effectLst/>
                <a:latin typeface="inherit"/>
              </a:rPr>
              <a:t>An improvement in workplace collaboration</a:t>
            </a:r>
          </a:p>
          <a:p>
            <a:pPr>
              <a:lnSpc>
                <a:spcPct val="200000"/>
              </a:lnSpc>
            </a:pPr>
            <a:endParaRPr lang="en-US" dirty="0"/>
          </a:p>
        </p:txBody>
      </p:sp>
    </p:spTree>
    <p:extLst>
      <p:ext uri="{BB962C8B-B14F-4D97-AF65-F5344CB8AC3E}">
        <p14:creationId xmlns:p14="http://schemas.microsoft.com/office/powerpoint/2010/main" val="3056565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4535</Words>
  <Application>Microsoft Macintosh PowerPoint</Application>
  <PresentationFormat>Widescreen</PresentationFormat>
  <Paragraphs>365</Paragraphs>
  <Slides>78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78</vt:i4>
      </vt:variant>
    </vt:vector>
  </HeadingPairs>
  <TitlesOfParts>
    <vt:vector size="92" baseType="lpstr">
      <vt:lpstr>Abadi MT Condensed Light</vt:lpstr>
      <vt:lpstr>Arial</vt:lpstr>
      <vt:lpstr>Calibri</vt:lpstr>
      <vt:lpstr>Calibri Light</vt:lpstr>
      <vt:lpstr>EuclidCircularB-Regular</vt:lpstr>
      <vt:lpstr>Helvetica Neue</vt:lpstr>
      <vt:lpstr>IBM Plex Sans</vt:lpstr>
      <vt:lpstr>inherit</vt:lpstr>
      <vt:lpstr>Lexend Deca</vt:lpstr>
      <vt:lpstr>Muli</vt:lpstr>
      <vt:lpstr>Open Sans</vt:lpstr>
      <vt:lpstr>Roboto</vt:lpstr>
      <vt:lpstr>Soleil</vt:lpstr>
      <vt:lpstr>Office Theme</vt:lpstr>
      <vt:lpstr>WEB CONTENT MANAGEMENT</vt:lpstr>
      <vt:lpstr>Content Workflow</vt:lpstr>
      <vt:lpstr>Content Workflow</vt:lpstr>
      <vt:lpstr>Content Workflow Management</vt:lpstr>
      <vt:lpstr>Processes</vt:lpstr>
      <vt:lpstr>People</vt:lpstr>
      <vt:lpstr>Tools</vt:lpstr>
      <vt:lpstr>Content Workflow Software</vt:lpstr>
      <vt:lpstr>Content Workflow Software</vt:lpstr>
      <vt:lpstr>Increase in Productivity</vt:lpstr>
      <vt:lpstr>Reduction in Errors</vt:lpstr>
      <vt:lpstr>Improvement in Workplace Collaboration</vt:lpstr>
      <vt:lpstr>Content Workflow Template</vt:lpstr>
      <vt:lpstr>How to create a Content Workflow?</vt:lpstr>
      <vt:lpstr>Decide what content to create</vt:lpstr>
      <vt:lpstr>Create a breakdown of actionable tasks</vt:lpstr>
      <vt:lpstr>Assign Roles</vt:lpstr>
      <vt:lpstr>Determine the time needed for each task</vt:lpstr>
      <vt:lpstr>Determine the time needed for each task</vt:lpstr>
      <vt:lpstr>Document your content workflow</vt:lpstr>
      <vt:lpstr>DOCUMENT MANAGEMENT</vt:lpstr>
      <vt:lpstr>Document Management</vt:lpstr>
      <vt:lpstr>IBM case management</vt:lpstr>
      <vt:lpstr>IBM case management</vt:lpstr>
      <vt:lpstr>IBM case management</vt:lpstr>
      <vt:lpstr>IBM case management</vt:lpstr>
      <vt:lpstr>PowerPoint Presentation</vt:lpstr>
      <vt:lpstr>Essentials</vt:lpstr>
      <vt:lpstr>CMS vs. DMS</vt:lpstr>
      <vt:lpstr>How CMS and DMS Are Similar?</vt:lpstr>
      <vt:lpstr>How CMS and DMS Differ?</vt:lpstr>
      <vt:lpstr>EDM and ECM: One System or Two?</vt:lpstr>
      <vt:lpstr>EDM and ECM: One System or Two?</vt:lpstr>
      <vt:lpstr>Features of Document Management Software</vt:lpstr>
      <vt:lpstr>COLLABORATION</vt:lpstr>
      <vt:lpstr>What is collaboration?</vt:lpstr>
      <vt:lpstr>Tools for Collaboration on the Web</vt:lpstr>
      <vt:lpstr>Tools for Collaboration on the Web</vt:lpstr>
      <vt:lpstr>Tools for Collaboration on the Web</vt:lpstr>
      <vt:lpstr>Features of Collaboration Tools</vt:lpstr>
      <vt:lpstr>Collaborative Content Development</vt:lpstr>
      <vt:lpstr>Collaborative Content Development</vt:lpstr>
      <vt:lpstr>VERSIONING</vt:lpstr>
      <vt:lpstr>Versioning</vt:lpstr>
      <vt:lpstr>Draft, Submitted, Published, Archived</vt:lpstr>
      <vt:lpstr>Versioning</vt:lpstr>
      <vt:lpstr>Versioning</vt:lpstr>
      <vt:lpstr>PowerPoint Presentation</vt:lpstr>
      <vt:lpstr>PowerPoint Presentation</vt:lpstr>
      <vt:lpstr>Static and version ID</vt:lpstr>
      <vt:lpstr>Static and version ID</vt:lpstr>
      <vt:lpstr>PowerPoint Presentation</vt:lpstr>
      <vt:lpstr>New Draft Version</vt:lpstr>
      <vt:lpstr>PowerPoint Presentation</vt:lpstr>
      <vt:lpstr>New Draft Version</vt:lpstr>
      <vt:lpstr>PowerPoint Presentation</vt:lpstr>
      <vt:lpstr>Different versions of assets</vt:lpstr>
      <vt:lpstr>Assembling Process</vt:lpstr>
      <vt:lpstr>Advantages of Versioning</vt:lpstr>
      <vt:lpstr>Version control vs. Versioning</vt:lpstr>
      <vt:lpstr>Version control vs. Versioning</vt:lpstr>
      <vt:lpstr>Web Content Management Tools</vt:lpstr>
      <vt:lpstr>WORDPRESS</vt:lpstr>
      <vt:lpstr>What is WordPress?</vt:lpstr>
      <vt:lpstr>WordPress</vt:lpstr>
      <vt:lpstr>How does WordPress Work?</vt:lpstr>
      <vt:lpstr>Benefits of WP</vt:lpstr>
      <vt:lpstr>WordPress.org</vt:lpstr>
      <vt:lpstr>WordPress.com</vt:lpstr>
      <vt:lpstr>WordPress Features</vt:lpstr>
      <vt:lpstr>Admin Dashboard and Settings</vt:lpstr>
      <vt:lpstr>Content Editor</vt:lpstr>
      <vt:lpstr>Theme Customizer</vt:lpstr>
      <vt:lpstr>Plugins and Widgets</vt:lpstr>
      <vt:lpstr>Sites to create with WordPress</vt:lpstr>
      <vt:lpstr>Pros of WordPress</vt:lpstr>
      <vt:lpstr>Cons of WordPress</vt:lpstr>
      <vt:lpstr>Steps to create a WP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CONTENT MANAGEMENT</dc:title>
  <dc:creator>deepika roselind</dc:creator>
  <cp:lastModifiedBy>deepika roselind</cp:lastModifiedBy>
  <cp:revision>2</cp:revision>
  <dcterms:created xsi:type="dcterms:W3CDTF">2023-01-26T14:11:41Z</dcterms:created>
  <dcterms:modified xsi:type="dcterms:W3CDTF">2023-01-26T16:47:03Z</dcterms:modified>
</cp:coreProperties>
</file>