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7" r:id="rId27"/>
    <p:sldId id="288" r:id="rId28"/>
    <p:sldId id="289" r:id="rId29"/>
    <p:sldId id="281" r:id="rId30"/>
    <p:sldId id="282" r:id="rId31"/>
    <p:sldId id="283" r:id="rId32"/>
    <p:sldId id="284" r:id="rId33"/>
    <p:sldId id="285" r:id="rId34"/>
    <p:sldId id="286" r:id="rId35"/>
    <p:sldId id="290" r:id="rId36"/>
    <p:sldId id="291" r:id="rId37"/>
    <p:sldId id="295" r:id="rId38"/>
    <p:sldId id="292" r:id="rId39"/>
    <p:sldId id="293" r:id="rId40"/>
    <p:sldId id="296" r:id="rId41"/>
    <p:sldId id="294" r:id="rId42"/>
    <p:sldId id="297" r:id="rId43"/>
    <p:sldId id="298" r:id="rId44"/>
    <p:sldId id="299" r:id="rId45"/>
    <p:sldId id="300" r:id="rId46"/>
    <p:sldId id="301" r:id="rId47"/>
    <p:sldId id="302" r:id="rId48"/>
    <p:sldId id="303" r:id="rId49"/>
    <p:sldId id="304" r:id="rId50"/>
    <p:sldId id="305" r:id="rId51"/>
    <p:sldId id="306" r:id="rId52"/>
    <p:sldId id="308" r:id="rId53"/>
    <p:sldId id="309" r:id="rId54"/>
    <p:sldId id="30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p:restoredTop sz="94654"/>
  </p:normalViewPr>
  <p:slideViewPr>
    <p:cSldViewPr snapToGrid="0">
      <p:cViewPr varScale="1">
        <p:scale>
          <a:sx n="57" d="100"/>
          <a:sy n="57" d="100"/>
        </p:scale>
        <p:origin x="184"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1449-52B7-0FD8-F281-62AFD7D556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98D75BB-995C-352F-4A8D-8BFB8E14B9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9877178-B826-D42C-415C-9B3229F0F1D6}"/>
              </a:ext>
            </a:extLst>
          </p:cNvPr>
          <p:cNvSpPr>
            <a:spLocks noGrp="1"/>
          </p:cNvSpPr>
          <p:nvPr>
            <p:ph type="dt" sz="half" idx="10"/>
          </p:nvPr>
        </p:nvSpPr>
        <p:spPr/>
        <p:txBody>
          <a:bodyPr/>
          <a:lstStyle/>
          <a:p>
            <a:fld id="{0CD83AAF-2937-2C4D-ABF4-0C7E959ADFAC}" type="datetimeFigureOut">
              <a:rPr lang="en-US" smtClean="0"/>
              <a:t>1/25/23</a:t>
            </a:fld>
            <a:endParaRPr lang="en-US"/>
          </a:p>
        </p:txBody>
      </p:sp>
      <p:sp>
        <p:nvSpPr>
          <p:cNvPr id="5" name="Footer Placeholder 4">
            <a:extLst>
              <a:ext uri="{FF2B5EF4-FFF2-40B4-BE49-F238E27FC236}">
                <a16:creationId xmlns:a16="http://schemas.microsoft.com/office/drawing/2014/main" id="{9FE8A414-F68B-48A2-76AF-DA5CE046E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087F7-0A01-6F46-58F1-3B18200900AE}"/>
              </a:ext>
            </a:extLst>
          </p:cNvPr>
          <p:cNvSpPr>
            <a:spLocks noGrp="1"/>
          </p:cNvSpPr>
          <p:nvPr>
            <p:ph type="sldNum" sz="quarter" idx="12"/>
          </p:nvPr>
        </p:nvSpPr>
        <p:spPr/>
        <p:txBody>
          <a:bodyPr/>
          <a:lstStyle/>
          <a:p>
            <a:fld id="{C15122C3-BCD6-414B-BEC2-03CC06843874}" type="slidenum">
              <a:rPr lang="en-US" smtClean="0"/>
              <a:t>‹#›</a:t>
            </a:fld>
            <a:endParaRPr lang="en-US"/>
          </a:p>
        </p:txBody>
      </p:sp>
    </p:spTree>
    <p:extLst>
      <p:ext uri="{BB962C8B-B14F-4D97-AF65-F5344CB8AC3E}">
        <p14:creationId xmlns:p14="http://schemas.microsoft.com/office/powerpoint/2010/main" val="288666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D1D1-75A1-65B0-83FD-136CA6CD8EE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7779CC-FB53-55AA-0655-5A2CDC4CB7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851150-D601-59BE-09D5-D7FA80E88A6C}"/>
              </a:ext>
            </a:extLst>
          </p:cNvPr>
          <p:cNvSpPr>
            <a:spLocks noGrp="1"/>
          </p:cNvSpPr>
          <p:nvPr>
            <p:ph type="dt" sz="half" idx="10"/>
          </p:nvPr>
        </p:nvSpPr>
        <p:spPr/>
        <p:txBody>
          <a:bodyPr/>
          <a:lstStyle/>
          <a:p>
            <a:fld id="{0CD83AAF-2937-2C4D-ABF4-0C7E959ADFAC}" type="datetimeFigureOut">
              <a:rPr lang="en-US" smtClean="0"/>
              <a:t>1/25/23</a:t>
            </a:fld>
            <a:endParaRPr lang="en-US"/>
          </a:p>
        </p:txBody>
      </p:sp>
      <p:sp>
        <p:nvSpPr>
          <p:cNvPr id="5" name="Footer Placeholder 4">
            <a:extLst>
              <a:ext uri="{FF2B5EF4-FFF2-40B4-BE49-F238E27FC236}">
                <a16:creationId xmlns:a16="http://schemas.microsoft.com/office/drawing/2014/main" id="{1974EEA2-ECC6-6D98-3C02-986CCA1CA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E638E-5949-7D95-DC3E-459BE5294620}"/>
              </a:ext>
            </a:extLst>
          </p:cNvPr>
          <p:cNvSpPr>
            <a:spLocks noGrp="1"/>
          </p:cNvSpPr>
          <p:nvPr>
            <p:ph type="sldNum" sz="quarter" idx="12"/>
          </p:nvPr>
        </p:nvSpPr>
        <p:spPr/>
        <p:txBody>
          <a:bodyPr/>
          <a:lstStyle/>
          <a:p>
            <a:fld id="{C15122C3-BCD6-414B-BEC2-03CC06843874}" type="slidenum">
              <a:rPr lang="en-US" smtClean="0"/>
              <a:t>‹#›</a:t>
            </a:fld>
            <a:endParaRPr lang="en-US"/>
          </a:p>
        </p:txBody>
      </p:sp>
    </p:spTree>
    <p:extLst>
      <p:ext uri="{BB962C8B-B14F-4D97-AF65-F5344CB8AC3E}">
        <p14:creationId xmlns:p14="http://schemas.microsoft.com/office/powerpoint/2010/main" val="102255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023EAE-4382-91E4-871D-5857589FBBB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443AE2-6F6F-42AA-F9F2-A84428DD37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FDE4FF-9DE5-EDB2-58D1-A1A85988CEA1}"/>
              </a:ext>
            </a:extLst>
          </p:cNvPr>
          <p:cNvSpPr>
            <a:spLocks noGrp="1"/>
          </p:cNvSpPr>
          <p:nvPr>
            <p:ph type="dt" sz="half" idx="10"/>
          </p:nvPr>
        </p:nvSpPr>
        <p:spPr/>
        <p:txBody>
          <a:bodyPr/>
          <a:lstStyle/>
          <a:p>
            <a:fld id="{0CD83AAF-2937-2C4D-ABF4-0C7E959ADFAC}" type="datetimeFigureOut">
              <a:rPr lang="en-US" smtClean="0"/>
              <a:t>1/25/23</a:t>
            </a:fld>
            <a:endParaRPr lang="en-US"/>
          </a:p>
        </p:txBody>
      </p:sp>
      <p:sp>
        <p:nvSpPr>
          <p:cNvPr id="5" name="Footer Placeholder 4">
            <a:extLst>
              <a:ext uri="{FF2B5EF4-FFF2-40B4-BE49-F238E27FC236}">
                <a16:creationId xmlns:a16="http://schemas.microsoft.com/office/drawing/2014/main" id="{3C40B875-95ED-600D-3765-DEAD3CF1A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9A851-46D4-E28B-0D98-EF2B34437FED}"/>
              </a:ext>
            </a:extLst>
          </p:cNvPr>
          <p:cNvSpPr>
            <a:spLocks noGrp="1"/>
          </p:cNvSpPr>
          <p:nvPr>
            <p:ph type="sldNum" sz="quarter" idx="12"/>
          </p:nvPr>
        </p:nvSpPr>
        <p:spPr/>
        <p:txBody>
          <a:bodyPr/>
          <a:lstStyle/>
          <a:p>
            <a:fld id="{C15122C3-BCD6-414B-BEC2-03CC06843874}" type="slidenum">
              <a:rPr lang="en-US" smtClean="0"/>
              <a:t>‹#›</a:t>
            </a:fld>
            <a:endParaRPr lang="en-US"/>
          </a:p>
        </p:txBody>
      </p:sp>
    </p:spTree>
    <p:extLst>
      <p:ext uri="{BB962C8B-B14F-4D97-AF65-F5344CB8AC3E}">
        <p14:creationId xmlns:p14="http://schemas.microsoft.com/office/powerpoint/2010/main" val="385672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4570-A9A6-F34F-654D-38CE48DCAB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371119-0C2D-877E-5010-0F5F9472066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F8BDF7-9907-1D04-DEA2-38DD1AA04667}"/>
              </a:ext>
            </a:extLst>
          </p:cNvPr>
          <p:cNvSpPr>
            <a:spLocks noGrp="1"/>
          </p:cNvSpPr>
          <p:nvPr>
            <p:ph type="dt" sz="half" idx="10"/>
          </p:nvPr>
        </p:nvSpPr>
        <p:spPr/>
        <p:txBody>
          <a:bodyPr/>
          <a:lstStyle/>
          <a:p>
            <a:fld id="{0CD83AAF-2937-2C4D-ABF4-0C7E959ADFAC}" type="datetimeFigureOut">
              <a:rPr lang="en-US" smtClean="0"/>
              <a:t>1/25/23</a:t>
            </a:fld>
            <a:endParaRPr lang="en-US"/>
          </a:p>
        </p:txBody>
      </p:sp>
      <p:sp>
        <p:nvSpPr>
          <p:cNvPr id="5" name="Footer Placeholder 4">
            <a:extLst>
              <a:ext uri="{FF2B5EF4-FFF2-40B4-BE49-F238E27FC236}">
                <a16:creationId xmlns:a16="http://schemas.microsoft.com/office/drawing/2014/main" id="{0589AFF8-B814-44B2-A989-B3BC544B9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26585-2D19-AC73-D710-DA4A2C5524FC}"/>
              </a:ext>
            </a:extLst>
          </p:cNvPr>
          <p:cNvSpPr>
            <a:spLocks noGrp="1"/>
          </p:cNvSpPr>
          <p:nvPr>
            <p:ph type="sldNum" sz="quarter" idx="12"/>
          </p:nvPr>
        </p:nvSpPr>
        <p:spPr/>
        <p:txBody>
          <a:bodyPr/>
          <a:lstStyle/>
          <a:p>
            <a:fld id="{C15122C3-BCD6-414B-BEC2-03CC06843874}" type="slidenum">
              <a:rPr lang="en-US" smtClean="0"/>
              <a:t>‹#›</a:t>
            </a:fld>
            <a:endParaRPr lang="en-US"/>
          </a:p>
        </p:txBody>
      </p:sp>
    </p:spTree>
    <p:extLst>
      <p:ext uri="{BB962C8B-B14F-4D97-AF65-F5344CB8AC3E}">
        <p14:creationId xmlns:p14="http://schemas.microsoft.com/office/powerpoint/2010/main" val="126812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DDEF-6896-8B9A-0557-42436D4CCFD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F89770B-AE89-BCC5-0408-7DE46B289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92D7EC2-3EAA-B04A-0DB2-E03BEB1753D0}"/>
              </a:ext>
            </a:extLst>
          </p:cNvPr>
          <p:cNvSpPr>
            <a:spLocks noGrp="1"/>
          </p:cNvSpPr>
          <p:nvPr>
            <p:ph type="dt" sz="half" idx="10"/>
          </p:nvPr>
        </p:nvSpPr>
        <p:spPr/>
        <p:txBody>
          <a:bodyPr/>
          <a:lstStyle/>
          <a:p>
            <a:fld id="{0CD83AAF-2937-2C4D-ABF4-0C7E959ADFAC}" type="datetimeFigureOut">
              <a:rPr lang="en-US" smtClean="0"/>
              <a:t>1/25/23</a:t>
            </a:fld>
            <a:endParaRPr lang="en-US"/>
          </a:p>
        </p:txBody>
      </p:sp>
      <p:sp>
        <p:nvSpPr>
          <p:cNvPr id="5" name="Footer Placeholder 4">
            <a:extLst>
              <a:ext uri="{FF2B5EF4-FFF2-40B4-BE49-F238E27FC236}">
                <a16:creationId xmlns:a16="http://schemas.microsoft.com/office/drawing/2014/main" id="{A95401D6-38DF-0CE7-6296-B8DD7127A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7D259-66D5-E6EA-2852-1CFEF4C04040}"/>
              </a:ext>
            </a:extLst>
          </p:cNvPr>
          <p:cNvSpPr>
            <a:spLocks noGrp="1"/>
          </p:cNvSpPr>
          <p:nvPr>
            <p:ph type="sldNum" sz="quarter" idx="12"/>
          </p:nvPr>
        </p:nvSpPr>
        <p:spPr/>
        <p:txBody>
          <a:bodyPr/>
          <a:lstStyle/>
          <a:p>
            <a:fld id="{C15122C3-BCD6-414B-BEC2-03CC06843874}" type="slidenum">
              <a:rPr lang="en-US" smtClean="0"/>
              <a:t>‹#›</a:t>
            </a:fld>
            <a:endParaRPr lang="en-US"/>
          </a:p>
        </p:txBody>
      </p:sp>
    </p:spTree>
    <p:extLst>
      <p:ext uri="{BB962C8B-B14F-4D97-AF65-F5344CB8AC3E}">
        <p14:creationId xmlns:p14="http://schemas.microsoft.com/office/powerpoint/2010/main" val="89780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19F8-3C69-8097-9353-C6E6F595030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719CD79-50DD-142A-73C7-4B9B42A5B9F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50F2CB2-EFCA-92CD-A929-469C6EA03CC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4DAD628-6D0E-9829-D9E0-92BB84220DD6}"/>
              </a:ext>
            </a:extLst>
          </p:cNvPr>
          <p:cNvSpPr>
            <a:spLocks noGrp="1"/>
          </p:cNvSpPr>
          <p:nvPr>
            <p:ph type="dt" sz="half" idx="10"/>
          </p:nvPr>
        </p:nvSpPr>
        <p:spPr/>
        <p:txBody>
          <a:bodyPr/>
          <a:lstStyle/>
          <a:p>
            <a:fld id="{0CD83AAF-2937-2C4D-ABF4-0C7E959ADFAC}" type="datetimeFigureOut">
              <a:rPr lang="en-US" smtClean="0"/>
              <a:t>1/25/23</a:t>
            </a:fld>
            <a:endParaRPr lang="en-US"/>
          </a:p>
        </p:txBody>
      </p:sp>
      <p:sp>
        <p:nvSpPr>
          <p:cNvPr id="6" name="Footer Placeholder 5">
            <a:extLst>
              <a:ext uri="{FF2B5EF4-FFF2-40B4-BE49-F238E27FC236}">
                <a16:creationId xmlns:a16="http://schemas.microsoft.com/office/drawing/2014/main" id="{CDAE60D1-4941-466A-288F-7FE4C554E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168B7-FC80-43D1-A038-14EAC9C3FA47}"/>
              </a:ext>
            </a:extLst>
          </p:cNvPr>
          <p:cNvSpPr>
            <a:spLocks noGrp="1"/>
          </p:cNvSpPr>
          <p:nvPr>
            <p:ph type="sldNum" sz="quarter" idx="12"/>
          </p:nvPr>
        </p:nvSpPr>
        <p:spPr/>
        <p:txBody>
          <a:bodyPr/>
          <a:lstStyle/>
          <a:p>
            <a:fld id="{C15122C3-BCD6-414B-BEC2-03CC06843874}" type="slidenum">
              <a:rPr lang="en-US" smtClean="0"/>
              <a:t>‹#›</a:t>
            </a:fld>
            <a:endParaRPr lang="en-US"/>
          </a:p>
        </p:txBody>
      </p:sp>
    </p:spTree>
    <p:extLst>
      <p:ext uri="{BB962C8B-B14F-4D97-AF65-F5344CB8AC3E}">
        <p14:creationId xmlns:p14="http://schemas.microsoft.com/office/powerpoint/2010/main" val="380123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A28E-8E8C-7198-4094-63594739C48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48C39D8-177E-A050-8E5E-A3D19AA05A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9933F5-C793-FF9C-A52C-6C3E9C93E52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FDD438-190E-68C4-B27C-52AAA6893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B4024ED-9401-20C5-5F4B-BAFD232C5FC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B874A72-19D5-DE0B-8E6E-565ECA2D51E6}"/>
              </a:ext>
            </a:extLst>
          </p:cNvPr>
          <p:cNvSpPr>
            <a:spLocks noGrp="1"/>
          </p:cNvSpPr>
          <p:nvPr>
            <p:ph type="dt" sz="half" idx="10"/>
          </p:nvPr>
        </p:nvSpPr>
        <p:spPr/>
        <p:txBody>
          <a:bodyPr/>
          <a:lstStyle/>
          <a:p>
            <a:fld id="{0CD83AAF-2937-2C4D-ABF4-0C7E959ADFAC}" type="datetimeFigureOut">
              <a:rPr lang="en-US" smtClean="0"/>
              <a:t>1/25/23</a:t>
            </a:fld>
            <a:endParaRPr lang="en-US"/>
          </a:p>
        </p:txBody>
      </p:sp>
      <p:sp>
        <p:nvSpPr>
          <p:cNvPr id="8" name="Footer Placeholder 7">
            <a:extLst>
              <a:ext uri="{FF2B5EF4-FFF2-40B4-BE49-F238E27FC236}">
                <a16:creationId xmlns:a16="http://schemas.microsoft.com/office/drawing/2014/main" id="{E73261D7-19F2-FC93-617A-39F08CF5CC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EFFF74-4EA4-2EFF-915C-5B9FBE11284C}"/>
              </a:ext>
            </a:extLst>
          </p:cNvPr>
          <p:cNvSpPr>
            <a:spLocks noGrp="1"/>
          </p:cNvSpPr>
          <p:nvPr>
            <p:ph type="sldNum" sz="quarter" idx="12"/>
          </p:nvPr>
        </p:nvSpPr>
        <p:spPr/>
        <p:txBody>
          <a:bodyPr/>
          <a:lstStyle/>
          <a:p>
            <a:fld id="{C15122C3-BCD6-414B-BEC2-03CC06843874}" type="slidenum">
              <a:rPr lang="en-US" smtClean="0"/>
              <a:t>‹#›</a:t>
            </a:fld>
            <a:endParaRPr lang="en-US"/>
          </a:p>
        </p:txBody>
      </p:sp>
    </p:spTree>
    <p:extLst>
      <p:ext uri="{BB962C8B-B14F-4D97-AF65-F5344CB8AC3E}">
        <p14:creationId xmlns:p14="http://schemas.microsoft.com/office/powerpoint/2010/main" val="127995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002D-7871-09E5-5DB0-A33B541F5CC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7799082-4062-86E8-FBCA-0DB58EBF5E7E}"/>
              </a:ext>
            </a:extLst>
          </p:cNvPr>
          <p:cNvSpPr>
            <a:spLocks noGrp="1"/>
          </p:cNvSpPr>
          <p:nvPr>
            <p:ph type="dt" sz="half" idx="10"/>
          </p:nvPr>
        </p:nvSpPr>
        <p:spPr/>
        <p:txBody>
          <a:bodyPr/>
          <a:lstStyle/>
          <a:p>
            <a:fld id="{0CD83AAF-2937-2C4D-ABF4-0C7E959ADFAC}" type="datetimeFigureOut">
              <a:rPr lang="en-US" smtClean="0"/>
              <a:t>1/25/23</a:t>
            </a:fld>
            <a:endParaRPr lang="en-US"/>
          </a:p>
        </p:txBody>
      </p:sp>
      <p:sp>
        <p:nvSpPr>
          <p:cNvPr id="4" name="Footer Placeholder 3">
            <a:extLst>
              <a:ext uri="{FF2B5EF4-FFF2-40B4-BE49-F238E27FC236}">
                <a16:creationId xmlns:a16="http://schemas.microsoft.com/office/drawing/2014/main" id="{74BECFE8-E624-4578-BCB7-0F272527D2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2734A7-2848-6166-399D-F04A54D71AFC}"/>
              </a:ext>
            </a:extLst>
          </p:cNvPr>
          <p:cNvSpPr>
            <a:spLocks noGrp="1"/>
          </p:cNvSpPr>
          <p:nvPr>
            <p:ph type="sldNum" sz="quarter" idx="12"/>
          </p:nvPr>
        </p:nvSpPr>
        <p:spPr/>
        <p:txBody>
          <a:bodyPr/>
          <a:lstStyle/>
          <a:p>
            <a:fld id="{C15122C3-BCD6-414B-BEC2-03CC06843874}" type="slidenum">
              <a:rPr lang="en-US" smtClean="0"/>
              <a:t>‹#›</a:t>
            </a:fld>
            <a:endParaRPr lang="en-US"/>
          </a:p>
        </p:txBody>
      </p:sp>
    </p:spTree>
    <p:extLst>
      <p:ext uri="{BB962C8B-B14F-4D97-AF65-F5344CB8AC3E}">
        <p14:creationId xmlns:p14="http://schemas.microsoft.com/office/powerpoint/2010/main" val="40973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71312-4846-31F8-F126-54013B352C0D}"/>
              </a:ext>
            </a:extLst>
          </p:cNvPr>
          <p:cNvSpPr>
            <a:spLocks noGrp="1"/>
          </p:cNvSpPr>
          <p:nvPr>
            <p:ph type="dt" sz="half" idx="10"/>
          </p:nvPr>
        </p:nvSpPr>
        <p:spPr/>
        <p:txBody>
          <a:bodyPr/>
          <a:lstStyle/>
          <a:p>
            <a:fld id="{0CD83AAF-2937-2C4D-ABF4-0C7E959ADFAC}" type="datetimeFigureOut">
              <a:rPr lang="en-US" smtClean="0"/>
              <a:t>1/25/23</a:t>
            </a:fld>
            <a:endParaRPr lang="en-US"/>
          </a:p>
        </p:txBody>
      </p:sp>
      <p:sp>
        <p:nvSpPr>
          <p:cNvPr id="3" name="Footer Placeholder 2">
            <a:extLst>
              <a:ext uri="{FF2B5EF4-FFF2-40B4-BE49-F238E27FC236}">
                <a16:creationId xmlns:a16="http://schemas.microsoft.com/office/drawing/2014/main" id="{98C9B76E-5A57-FB4D-5151-C427642EDE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61EEC5-AC9F-0CDD-312D-DC543FF50336}"/>
              </a:ext>
            </a:extLst>
          </p:cNvPr>
          <p:cNvSpPr>
            <a:spLocks noGrp="1"/>
          </p:cNvSpPr>
          <p:nvPr>
            <p:ph type="sldNum" sz="quarter" idx="12"/>
          </p:nvPr>
        </p:nvSpPr>
        <p:spPr/>
        <p:txBody>
          <a:bodyPr/>
          <a:lstStyle/>
          <a:p>
            <a:fld id="{C15122C3-BCD6-414B-BEC2-03CC06843874}" type="slidenum">
              <a:rPr lang="en-US" smtClean="0"/>
              <a:t>‹#›</a:t>
            </a:fld>
            <a:endParaRPr lang="en-US"/>
          </a:p>
        </p:txBody>
      </p:sp>
    </p:spTree>
    <p:extLst>
      <p:ext uri="{BB962C8B-B14F-4D97-AF65-F5344CB8AC3E}">
        <p14:creationId xmlns:p14="http://schemas.microsoft.com/office/powerpoint/2010/main" val="313796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6339-84D4-60CB-0A38-21F8887C73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1C17222-FAE9-3545-E16E-8C920C936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6C7463A-3178-0DBE-B119-35B01B098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EFF028-9605-3ADC-0709-7C883C53D479}"/>
              </a:ext>
            </a:extLst>
          </p:cNvPr>
          <p:cNvSpPr>
            <a:spLocks noGrp="1"/>
          </p:cNvSpPr>
          <p:nvPr>
            <p:ph type="dt" sz="half" idx="10"/>
          </p:nvPr>
        </p:nvSpPr>
        <p:spPr/>
        <p:txBody>
          <a:bodyPr/>
          <a:lstStyle/>
          <a:p>
            <a:fld id="{0CD83AAF-2937-2C4D-ABF4-0C7E959ADFAC}" type="datetimeFigureOut">
              <a:rPr lang="en-US" smtClean="0"/>
              <a:t>1/25/23</a:t>
            </a:fld>
            <a:endParaRPr lang="en-US"/>
          </a:p>
        </p:txBody>
      </p:sp>
      <p:sp>
        <p:nvSpPr>
          <p:cNvPr id="6" name="Footer Placeholder 5">
            <a:extLst>
              <a:ext uri="{FF2B5EF4-FFF2-40B4-BE49-F238E27FC236}">
                <a16:creationId xmlns:a16="http://schemas.microsoft.com/office/drawing/2014/main" id="{70E22B67-6823-6533-AD1D-F4921E54B0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39234-3A85-B2F8-492A-B704FE6F92F2}"/>
              </a:ext>
            </a:extLst>
          </p:cNvPr>
          <p:cNvSpPr>
            <a:spLocks noGrp="1"/>
          </p:cNvSpPr>
          <p:nvPr>
            <p:ph type="sldNum" sz="quarter" idx="12"/>
          </p:nvPr>
        </p:nvSpPr>
        <p:spPr/>
        <p:txBody>
          <a:bodyPr/>
          <a:lstStyle/>
          <a:p>
            <a:fld id="{C15122C3-BCD6-414B-BEC2-03CC06843874}" type="slidenum">
              <a:rPr lang="en-US" smtClean="0"/>
              <a:t>‹#›</a:t>
            </a:fld>
            <a:endParaRPr lang="en-US"/>
          </a:p>
        </p:txBody>
      </p:sp>
    </p:spTree>
    <p:extLst>
      <p:ext uri="{BB962C8B-B14F-4D97-AF65-F5344CB8AC3E}">
        <p14:creationId xmlns:p14="http://schemas.microsoft.com/office/powerpoint/2010/main" val="367195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A194-2A72-F2AA-9EB6-77EEF51DD0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2C3269-711F-4025-F8BF-017A157C9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FB0438-201B-54C0-8E59-3E3C060D7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E8DE03-49ED-3B7D-E05D-F4B84B07E568}"/>
              </a:ext>
            </a:extLst>
          </p:cNvPr>
          <p:cNvSpPr>
            <a:spLocks noGrp="1"/>
          </p:cNvSpPr>
          <p:nvPr>
            <p:ph type="dt" sz="half" idx="10"/>
          </p:nvPr>
        </p:nvSpPr>
        <p:spPr/>
        <p:txBody>
          <a:bodyPr/>
          <a:lstStyle/>
          <a:p>
            <a:fld id="{0CD83AAF-2937-2C4D-ABF4-0C7E959ADFAC}" type="datetimeFigureOut">
              <a:rPr lang="en-US" smtClean="0"/>
              <a:t>1/25/23</a:t>
            </a:fld>
            <a:endParaRPr lang="en-US"/>
          </a:p>
        </p:txBody>
      </p:sp>
      <p:sp>
        <p:nvSpPr>
          <p:cNvPr id="6" name="Footer Placeholder 5">
            <a:extLst>
              <a:ext uri="{FF2B5EF4-FFF2-40B4-BE49-F238E27FC236}">
                <a16:creationId xmlns:a16="http://schemas.microsoft.com/office/drawing/2014/main" id="{ACDDFE88-B97C-1935-9323-55496795F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D9EDC7-082F-6176-828F-3889C64AC13D}"/>
              </a:ext>
            </a:extLst>
          </p:cNvPr>
          <p:cNvSpPr>
            <a:spLocks noGrp="1"/>
          </p:cNvSpPr>
          <p:nvPr>
            <p:ph type="sldNum" sz="quarter" idx="12"/>
          </p:nvPr>
        </p:nvSpPr>
        <p:spPr/>
        <p:txBody>
          <a:bodyPr/>
          <a:lstStyle/>
          <a:p>
            <a:fld id="{C15122C3-BCD6-414B-BEC2-03CC06843874}" type="slidenum">
              <a:rPr lang="en-US" smtClean="0"/>
              <a:t>‹#›</a:t>
            </a:fld>
            <a:endParaRPr lang="en-US"/>
          </a:p>
        </p:txBody>
      </p:sp>
    </p:spTree>
    <p:extLst>
      <p:ext uri="{BB962C8B-B14F-4D97-AF65-F5344CB8AC3E}">
        <p14:creationId xmlns:p14="http://schemas.microsoft.com/office/powerpoint/2010/main" val="344371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ECBAA2-E125-FB95-2AD5-33D81D803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69A19E-E28E-5BDC-7B63-3DB9D54A0D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6AA4F8-DDF8-28C4-4DD4-13DCB4A06A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83AAF-2937-2C4D-ABF4-0C7E959ADFAC}" type="datetimeFigureOut">
              <a:rPr lang="en-US" smtClean="0"/>
              <a:t>1/25/23</a:t>
            </a:fld>
            <a:endParaRPr lang="en-US"/>
          </a:p>
        </p:txBody>
      </p:sp>
      <p:sp>
        <p:nvSpPr>
          <p:cNvPr id="5" name="Footer Placeholder 4">
            <a:extLst>
              <a:ext uri="{FF2B5EF4-FFF2-40B4-BE49-F238E27FC236}">
                <a16:creationId xmlns:a16="http://schemas.microsoft.com/office/drawing/2014/main" id="{D623169A-1547-B1D2-3F4D-5C15368A5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9EFD84-76EB-6134-F4B9-2B33E91CB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122C3-BCD6-414B-BEC2-03CC06843874}" type="slidenum">
              <a:rPr lang="en-US" smtClean="0"/>
              <a:t>‹#›</a:t>
            </a:fld>
            <a:endParaRPr lang="en-US"/>
          </a:p>
        </p:txBody>
      </p:sp>
    </p:spTree>
    <p:extLst>
      <p:ext uri="{BB962C8B-B14F-4D97-AF65-F5344CB8AC3E}">
        <p14:creationId xmlns:p14="http://schemas.microsoft.com/office/powerpoint/2010/main" val="4124961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A562-0385-F740-7505-748A2CD1CBAA}"/>
              </a:ext>
            </a:extLst>
          </p:cNvPr>
          <p:cNvSpPr>
            <a:spLocks noGrp="1"/>
          </p:cNvSpPr>
          <p:nvPr>
            <p:ph type="ctrTitle"/>
          </p:nvPr>
        </p:nvSpPr>
        <p:spPr/>
        <p:txBody>
          <a:bodyPr/>
          <a:lstStyle/>
          <a:p>
            <a:r>
              <a:rPr lang="en-US" dirty="0"/>
              <a:t>Front Controller Pattern</a:t>
            </a:r>
          </a:p>
        </p:txBody>
      </p:sp>
      <p:sp>
        <p:nvSpPr>
          <p:cNvPr id="3" name="Subtitle 2">
            <a:extLst>
              <a:ext uri="{FF2B5EF4-FFF2-40B4-BE49-F238E27FC236}">
                <a16:creationId xmlns:a16="http://schemas.microsoft.com/office/drawing/2014/main" id="{662657FC-5A2E-B8C0-F80A-EE32B2637B09}"/>
              </a:ext>
            </a:extLst>
          </p:cNvPr>
          <p:cNvSpPr>
            <a:spLocks noGrp="1"/>
          </p:cNvSpPr>
          <p:nvPr>
            <p:ph type="subTitle" idx="1"/>
          </p:nvPr>
        </p:nvSpPr>
        <p:spPr/>
        <p:txBody>
          <a:bodyPr/>
          <a:lstStyle/>
          <a:p>
            <a:r>
              <a:rPr lang="en-US" dirty="0"/>
              <a:t>UNIT III</a:t>
            </a:r>
          </a:p>
        </p:txBody>
      </p:sp>
    </p:spTree>
    <p:extLst>
      <p:ext uri="{BB962C8B-B14F-4D97-AF65-F5344CB8AC3E}">
        <p14:creationId xmlns:p14="http://schemas.microsoft.com/office/powerpoint/2010/main" val="1793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FF60-0435-8348-7328-A828F7BC24B2}"/>
              </a:ext>
            </a:extLst>
          </p:cNvPr>
          <p:cNvSpPr>
            <a:spLocks noGrp="1"/>
          </p:cNvSpPr>
          <p:nvPr>
            <p:ph type="title"/>
          </p:nvPr>
        </p:nvSpPr>
        <p:spPr/>
        <p:txBody>
          <a:bodyPr/>
          <a:lstStyle/>
          <a:p>
            <a:r>
              <a:rPr lang="en-US" dirty="0"/>
              <a:t>Helper</a:t>
            </a:r>
          </a:p>
        </p:txBody>
      </p:sp>
      <p:sp>
        <p:nvSpPr>
          <p:cNvPr id="3" name="Content Placeholder 2">
            <a:extLst>
              <a:ext uri="{FF2B5EF4-FFF2-40B4-BE49-F238E27FC236}">
                <a16:creationId xmlns:a16="http://schemas.microsoft.com/office/drawing/2014/main" id="{2EC97C42-0515-6A6B-99BD-A26B4EB7690E}"/>
              </a:ext>
            </a:extLst>
          </p:cNvPr>
          <p:cNvSpPr>
            <a:spLocks noGrp="1"/>
          </p:cNvSpPr>
          <p:nvPr>
            <p:ph idx="1"/>
          </p:nvPr>
        </p:nvSpPr>
        <p:spPr/>
        <p:txBody>
          <a:bodyPr>
            <a:normAutofit fontScale="77500" lnSpcReduction="20000"/>
          </a:bodyPr>
          <a:lstStyle/>
          <a:p>
            <a:pPr algn="just">
              <a:lnSpc>
                <a:spcPct val="150000"/>
              </a:lnSpc>
            </a:pPr>
            <a:r>
              <a:rPr lang="en-IN" b="0" i="0" dirty="0">
                <a:solidFill>
                  <a:srgbClr val="202122"/>
                </a:solidFill>
                <a:effectLst/>
                <a:latin typeface="Arial" panose="020B0604020202020204" pitchFamily="34" charset="0"/>
              </a:rPr>
              <a:t>Helpers assist in the processing of views or controllers.</a:t>
            </a:r>
          </a:p>
          <a:p>
            <a:pPr algn="just">
              <a:lnSpc>
                <a:spcPct val="150000"/>
              </a:lnSpc>
            </a:pPr>
            <a:r>
              <a:rPr lang="en-IN" b="0" i="0" dirty="0">
                <a:solidFill>
                  <a:srgbClr val="202122"/>
                </a:solidFill>
                <a:effectLst/>
                <a:latin typeface="Arial" panose="020B0604020202020204" pitchFamily="34" charset="0"/>
              </a:rPr>
              <a:t>On the view side, the helper collects data and sometimes stores data as an intermediate station. </a:t>
            </a:r>
          </a:p>
          <a:p>
            <a:pPr algn="just">
              <a:lnSpc>
                <a:spcPct val="150000"/>
              </a:lnSpc>
            </a:pPr>
            <a:r>
              <a:rPr lang="en-IN" b="0" i="0" dirty="0">
                <a:solidFill>
                  <a:srgbClr val="202122"/>
                </a:solidFill>
                <a:effectLst/>
                <a:latin typeface="Arial" panose="020B0604020202020204" pitchFamily="34" charset="0"/>
              </a:rPr>
              <a:t>Helpers do certain </a:t>
            </a:r>
            <a:r>
              <a:rPr lang="en-IN" b="0" i="0" dirty="0" err="1">
                <a:solidFill>
                  <a:srgbClr val="202122"/>
                </a:solidFill>
                <a:effectLst/>
                <a:latin typeface="Arial" panose="020B0604020202020204" pitchFamily="34" charset="0"/>
              </a:rPr>
              <a:t>preprocess</a:t>
            </a:r>
            <a:r>
              <a:rPr lang="en-IN" b="0" i="0" dirty="0">
                <a:solidFill>
                  <a:srgbClr val="202122"/>
                </a:solidFill>
                <a:effectLst/>
                <a:latin typeface="Arial" panose="020B0604020202020204" pitchFamily="34" charset="0"/>
              </a:rPr>
              <a:t> such as formatting of the data to web content or providing direct access to the raw data. </a:t>
            </a:r>
          </a:p>
          <a:p>
            <a:pPr algn="just">
              <a:lnSpc>
                <a:spcPct val="150000"/>
              </a:lnSpc>
            </a:pPr>
            <a:r>
              <a:rPr lang="en-IN" b="0" i="0" dirty="0">
                <a:solidFill>
                  <a:srgbClr val="202122"/>
                </a:solidFill>
                <a:effectLst/>
                <a:latin typeface="Arial" panose="020B0604020202020204" pitchFamily="34" charset="0"/>
              </a:rPr>
              <a:t>Multiple helpers can collaborate with one view for most conditions. </a:t>
            </a:r>
          </a:p>
          <a:p>
            <a:pPr algn="just">
              <a:lnSpc>
                <a:spcPct val="150000"/>
              </a:lnSpc>
            </a:pPr>
            <a:r>
              <a:rPr lang="en-IN" b="0" i="0" dirty="0">
                <a:solidFill>
                  <a:srgbClr val="202122"/>
                </a:solidFill>
                <a:effectLst/>
                <a:latin typeface="Arial" panose="020B0604020202020204" pitchFamily="34" charset="0"/>
              </a:rPr>
              <a:t>Additionally, a helper works as a transformer that adapts and converts the model into a suitable format.</a:t>
            </a:r>
            <a:endParaRPr lang="en-US" dirty="0"/>
          </a:p>
        </p:txBody>
      </p:sp>
    </p:spTree>
    <p:extLst>
      <p:ext uri="{BB962C8B-B14F-4D97-AF65-F5344CB8AC3E}">
        <p14:creationId xmlns:p14="http://schemas.microsoft.com/office/powerpoint/2010/main" val="237373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46C1-1498-9BE3-10F6-5B012BDDD103}"/>
              </a:ext>
            </a:extLst>
          </p:cNvPr>
          <p:cNvSpPr>
            <a:spLocks noGrp="1"/>
          </p:cNvSpPr>
          <p:nvPr>
            <p:ph type="title"/>
          </p:nvPr>
        </p:nvSpPr>
        <p:spPr/>
        <p:txBody>
          <a:bodyPr/>
          <a:lstStyle/>
          <a:p>
            <a:r>
              <a:rPr lang="en-US" dirty="0"/>
              <a:t>View</a:t>
            </a:r>
          </a:p>
        </p:txBody>
      </p:sp>
      <p:sp>
        <p:nvSpPr>
          <p:cNvPr id="3" name="Content Placeholder 2">
            <a:extLst>
              <a:ext uri="{FF2B5EF4-FFF2-40B4-BE49-F238E27FC236}">
                <a16:creationId xmlns:a16="http://schemas.microsoft.com/office/drawing/2014/main" id="{84FDAACF-A4D1-26C6-03DF-B9CC4666E261}"/>
              </a:ext>
            </a:extLst>
          </p:cNvPr>
          <p:cNvSpPr>
            <a:spLocks noGrp="1"/>
          </p:cNvSpPr>
          <p:nvPr>
            <p:ph idx="1"/>
          </p:nvPr>
        </p:nvSpPr>
        <p:spPr/>
        <p:txBody>
          <a:bodyPr/>
          <a:lstStyle/>
          <a:p>
            <a:pPr algn="just">
              <a:lnSpc>
                <a:spcPct val="200000"/>
              </a:lnSpc>
            </a:pPr>
            <a:r>
              <a:rPr lang="en-IN" b="0" i="0" dirty="0">
                <a:solidFill>
                  <a:srgbClr val="202122"/>
                </a:solidFill>
                <a:effectLst/>
                <a:latin typeface="Arial" panose="020B0604020202020204" pitchFamily="34" charset="0"/>
              </a:rPr>
              <a:t>With the collaboration of helpers, views display information to the client by processing data from a model. </a:t>
            </a:r>
          </a:p>
          <a:p>
            <a:pPr algn="just">
              <a:lnSpc>
                <a:spcPct val="200000"/>
              </a:lnSpc>
            </a:pPr>
            <a:r>
              <a:rPr lang="en-IN" b="0" i="0" dirty="0">
                <a:solidFill>
                  <a:srgbClr val="202122"/>
                </a:solidFill>
                <a:effectLst/>
                <a:latin typeface="Arial" panose="020B0604020202020204" pitchFamily="34" charset="0"/>
              </a:rPr>
              <a:t>The view will display if the processing succeeds, and vice versa</a:t>
            </a:r>
            <a:endParaRPr lang="en-US" dirty="0"/>
          </a:p>
        </p:txBody>
      </p:sp>
    </p:spTree>
    <p:extLst>
      <p:ext uri="{BB962C8B-B14F-4D97-AF65-F5344CB8AC3E}">
        <p14:creationId xmlns:p14="http://schemas.microsoft.com/office/powerpoint/2010/main" val="129281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82F1-8FDD-9766-98DC-1228FA99246E}"/>
              </a:ext>
            </a:extLst>
          </p:cNvPr>
          <p:cNvSpPr>
            <a:spLocks noGrp="1"/>
          </p:cNvSpPr>
          <p:nvPr>
            <p:ph type="title"/>
          </p:nvPr>
        </p:nvSpPr>
        <p:spPr/>
        <p:txBody>
          <a:bodyPr/>
          <a:lstStyle/>
          <a:p>
            <a:r>
              <a:rPr lang="en-US" dirty="0"/>
              <a:t>Java Implementation - FC</a:t>
            </a:r>
          </a:p>
        </p:txBody>
      </p:sp>
      <p:pic>
        <p:nvPicPr>
          <p:cNvPr id="5" name="Content Placeholder 4" descr="Graphical user interface, application&#10;&#10;Description automatically generated">
            <a:extLst>
              <a:ext uri="{FF2B5EF4-FFF2-40B4-BE49-F238E27FC236}">
                <a16:creationId xmlns:a16="http://schemas.microsoft.com/office/drawing/2014/main" id="{F6A7A450-5AF9-578E-23F2-F176B5A82E7B}"/>
              </a:ext>
            </a:extLst>
          </p:cNvPr>
          <p:cNvPicPr>
            <a:picLocks noGrp="1" noChangeAspect="1"/>
          </p:cNvPicPr>
          <p:nvPr>
            <p:ph idx="1"/>
          </p:nvPr>
        </p:nvPicPr>
        <p:blipFill rotWithShape="1">
          <a:blip r:embed="rId2"/>
          <a:srcRect l="3124" t="29288" r="50000" b="26121"/>
          <a:stretch/>
        </p:blipFill>
        <p:spPr>
          <a:xfrm>
            <a:off x="1507273" y="1806734"/>
            <a:ext cx="8618034" cy="4686141"/>
          </a:xfrm>
        </p:spPr>
      </p:pic>
    </p:spTree>
    <p:extLst>
      <p:ext uri="{BB962C8B-B14F-4D97-AF65-F5344CB8AC3E}">
        <p14:creationId xmlns:p14="http://schemas.microsoft.com/office/powerpoint/2010/main" val="266813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E61A-735E-15FA-8EBB-A2EC29C66927}"/>
              </a:ext>
            </a:extLst>
          </p:cNvPr>
          <p:cNvSpPr>
            <a:spLocks noGrp="1"/>
          </p:cNvSpPr>
          <p:nvPr>
            <p:ph type="title"/>
          </p:nvPr>
        </p:nvSpPr>
        <p:spPr>
          <a:xfrm>
            <a:off x="838200" y="365125"/>
            <a:ext cx="10515600" cy="772299"/>
          </a:xfrm>
        </p:spPr>
        <p:txBody>
          <a:bodyPr/>
          <a:lstStyle/>
          <a:p>
            <a:r>
              <a:rPr lang="en-US" dirty="0"/>
              <a:t>Benefits of FC</a:t>
            </a:r>
          </a:p>
        </p:txBody>
      </p:sp>
      <p:sp>
        <p:nvSpPr>
          <p:cNvPr id="3" name="Content Placeholder 2">
            <a:extLst>
              <a:ext uri="{FF2B5EF4-FFF2-40B4-BE49-F238E27FC236}">
                <a16:creationId xmlns:a16="http://schemas.microsoft.com/office/drawing/2014/main" id="{F158500D-826E-75F2-2981-30EDA1AAAFE0}"/>
              </a:ext>
            </a:extLst>
          </p:cNvPr>
          <p:cNvSpPr>
            <a:spLocks noGrp="1"/>
          </p:cNvSpPr>
          <p:nvPr>
            <p:ph idx="1"/>
          </p:nvPr>
        </p:nvSpPr>
        <p:spPr>
          <a:xfrm>
            <a:off x="838200" y="1137424"/>
            <a:ext cx="10515600" cy="5355451"/>
          </a:xfrm>
        </p:spPr>
        <p:txBody>
          <a:bodyPr>
            <a:normAutofit fontScale="92500" lnSpcReduction="10000"/>
          </a:bodyPr>
          <a:lstStyle/>
          <a:p>
            <a:pPr algn="l">
              <a:buFont typeface="Arial" panose="020B0604020202020204" pitchFamily="34" charset="0"/>
              <a:buChar char="•"/>
            </a:pPr>
            <a:r>
              <a:rPr lang="en-IN" b="1" i="0" dirty="0">
                <a:solidFill>
                  <a:srgbClr val="202122"/>
                </a:solidFill>
                <a:effectLst/>
                <a:latin typeface="Arial" panose="020B0604020202020204" pitchFamily="34" charset="0"/>
              </a:rPr>
              <a:t>Centralized control</a:t>
            </a:r>
            <a:endParaRPr lang="en-IN" b="0" i="0" dirty="0">
              <a:solidFill>
                <a:srgbClr val="202122"/>
              </a:solidFill>
              <a:effectLst/>
              <a:latin typeface="Arial" panose="020B0604020202020204" pitchFamily="34" charset="0"/>
            </a:endParaRPr>
          </a:p>
          <a:p>
            <a:pPr lvl="1"/>
            <a:r>
              <a:rPr lang="en-IN" b="0" i="0" dirty="0">
                <a:effectLst/>
                <a:latin typeface="Arial" panose="020B0604020202020204" pitchFamily="34" charset="0"/>
              </a:rPr>
              <a:t>The front controller handles all the requests to the </a:t>
            </a:r>
            <a:r>
              <a:rPr lang="en-IN" b="0" i="0" u="none" strike="noStrike" dirty="0">
                <a:effectLst/>
                <a:latin typeface="Arial" panose="020B0604020202020204" pitchFamily="34" charset="0"/>
              </a:rPr>
              <a:t>web application</a:t>
            </a:r>
            <a:r>
              <a:rPr lang="en-IN" b="0" i="0" dirty="0">
                <a:effectLst/>
                <a:latin typeface="Arial" panose="020B0604020202020204" pitchFamily="34" charset="0"/>
              </a:rPr>
              <a:t>. </a:t>
            </a:r>
          </a:p>
          <a:p>
            <a:pPr lvl="1"/>
            <a:r>
              <a:rPr lang="en-IN" b="0" i="0" dirty="0">
                <a:effectLst/>
                <a:latin typeface="Arial" panose="020B0604020202020204" pitchFamily="34" charset="0"/>
              </a:rPr>
              <a:t>This implementation of centralized control that avoids using multiple controllers is desirable for enforcing application-wide policies such as user tracking and security.</a:t>
            </a:r>
          </a:p>
          <a:p>
            <a:pPr algn="l">
              <a:buFont typeface="Arial" panose="020B0604020202020204" pitchFamily="34" charset="0"/>
              <a:buChar char="•"/>
            </a:pPr>
            <a:r>
              <a:rPr lang="en-IN" b="1" i="0" dirty="0">
                <a:solidFill>
                  <a:srgbClr val="202122"/>
                </a:solidFill>
                <a:effectLst/>
                <a:latin typeface="Arial" panose="020B0604020202020204" pitchFamily="34" charset="0"/>
              </a:rPr>
              <a:t>Thread safety</a:t>
            </a:r>
            <a:endParaRPr lang="en-IN" b="0" i="0" dirty="0">
              <a:solidFill>
                <a:srgbClr val="202122"/>
              </a:solidFill>
              <a:effectLst/>
              <a:latin typeface="Arial" panose="020B0604020202020204" pitchFamily="34" charset="0"/>
            </a:endParaRPr>
          </a:p>
          <a:p>
            <a:pPr lvl="1"/>
            <a:r>
              <a:rPr lang="en-IN" b="0" i="0" dirty="0">
                <a:solidFill>
                  <a:srgbClr val="202122"/>
                </a:solidFill>
                <a:effectLst/>
                <a:latin typeface="Arial" panose="020B0604020202020204" pitchFamily="34" charset="0"/>
              </a:rPr>
              <a:t>A new command object arises when receiving a new request, and the command objects are not meant to be thread-safe. </a:t>
            </a:r>
          </a:p>
          <a:p>
            <a:pPr lvl="1"/>
            <a:r>
              <a:rPr lang="en-IN" b="0" i="0" dirty="0">
                <a:solidFill>
                  <a:srgbClr val="202122"/>
                </a:solidFill>
                <a:effectLst/>
                <a:latin typeface="Arial" panose="020B0604020202020204" pitchFamily="34" charset="0"/>
              </a:rPr>
              <a:t>Thus, it will be safe in the command classes. </a:t>
            </a:r>
          </a:p>
          <a:p>
            <a:pPr lvl="1"/>
            <a:r>
              <a:rPr lang="en-IN" b="0" i="0" dirty="0">
                <a:solidFill>
                  <a:srgbClr val="202122"/>
                </a:solidFill>
                <a:effectLst/>
                <a:latin typeface="Arial" panose="020B0604020202020204" pitchFamily="34" charset="0"/>
              </a:rPr>
              <a:t>Though safety is not guaranteed when threading issues are gathered, code that interacts with commands is still thread-safe.</a:t>
            </a:r>
          </a:p>
          <a:p>
            <a:pPr algn="l">
              <a:buFont typeface="Arial" panose="020B0604020202020204" pitchFamily="34" charset="0"/>
              <a:buChar char="•"/>
            </a:pPr>
            <a:r>
              <a:rPr lang="en-IN" b="1" i="0" dirty="0">
                <a:solidFill>
                  <a:srgbClr val="202122"/>
                </a:solidFill>
                <a:effectLst/>
                <a:latin typeface="Arial" panose="020B0604020202020204" pitchFamily="34" charset="0"/>
              </a:rPr>
              <a:t>Configurability</a:t>
            </a:r>
            <a:r>
              <a:rPr lang="en-IN" b="0" i="0" dirty="0">
                <a:solidFill>
                  <a:srgbClr val="202122"/>
                </a:solidFill>
                <a:effectLst/>
                <a:latin typeface="Arial" panose="020B0604020202020204" pitchFamily="34" charset="0"/>
              </a:rPr>
              <a:t> </a:t>
            </a:r>
          </a:p>
          <a:p>
            <a:pPr lvl="1"/>
            <a:r>
              <a:rPr lang="en-IN" b="0" i="0" dirty="0">
                <a:solidFill>
                  <a:srgbClr val="202122"/>
                </a:solidFill>
                <a:effectLst/>
                <a:latin typeface="Arial" panose="020B0604020202020204" pitchFamily="34" charset="0"/>
              </a:rPr>
              <a:t>As only one front controller is employed in a web application, the application configuration may be greatly simplified. </a:t>
            </a:r>
          </a:p>
          <a:p>
            <a:pPr lvl="1"/>
            <a:r>
              <a:rPr lang="en-IN" b="0" i="0" dirty="0">
                <a:solidFill>
                  <a:srgbClr val="202122"/>
                </a:solidFill>
                <a:effectLst/>
                <a:latin typeface="Arial" panose="020B0604020202020204" pitchFamily="34" charset="0"/>
              </a:rPr>
              <a:t>Because the handler shares the responsibility of dispatching, new commands may be added without changes needed to the code.</a:t>
            </a:r>
          </a:p>
          <a:p>
            <a:endParaRPr lang="en-US" dirty="0"/>
          </a:p>
        </p:txBody>
      </p:sp>
    </p:spTree>
    <p:extLst>
      <p:ext uri="{BB962C8B-B14F-4D97-AF65-F5344CB8AC3E}">
        <p14:creationId xmlns:p14="http://schemas.microsoft.com/office/powerpoint/2010/main" val="161619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17F0-614C-ADA8-3224-EE817CCCE40C}"/>
              </a:ext>
            </a:extLst>
          </p:cNvPr>
          <p:cNvSpPr>
            <a:spLocks noGrp="1"/>
          </p:cNvSpPr>
          <p:nvPr>
            <p:ph type="title"/>
          </p:nvPr>
        </p:nvSpPr>
        <p:spPr/>
        <p:txBody>
          <a:bodyPr/>
          <a:lstStyle/>
          <a:p>
            <a:r>
              <a:rPr lang="en-US" dirty="0"/>
              <a:t>Drawback of FC</a:t>
            </a:r>
          </a:p>
        </p:txBody>
      </p:sp>
      <p:sp>
        <p:nvSpPr>
          <p:cNvPr id="3" name="Content Placeholder 2">
            <a:extLst>
              <a:ext uri="{FF2B5EF4-FFF2-40B4-BE49-F238E27FC236}">
                <a16:creationId xmlns:a16="http://schemas.microsoft.com/office/drawing/2014/main" id="{44F39E80-71CA-C08C-09B5-E305EEA71E92}"/>
              </a:ext>
            </a:extLst>
          </p:cNvPr>
          <p:cNvSpPr>
            <a:spLocks noGrp="1"/>
          </p:cNvSpPr>
          <p:nvPr>
            <p:ph idx="1"/>
          </p:nvPr>
        </p:nvSpPr>
        <p:spPr/>
        <p:txBody>
          <a:bodyPr>
            <a:normAutofit fontScale="85000" lnSpcReduction="10000"/>
          </a:bodyPr>
          <a:lstStyle/>
          <a:p>
            <a:pPr algn="l">
              <a:lnSpc>
                <a:spcPct val="200000"/>
              </a:lnSpc>
            </a:pPr>
            <a:r>
              <a:rPr lang="en-IN" b="0" i="0" dirty="0">
                <a:solidFill>
                  <a:srgbClr val="202122"/>
                </a:solidFill>
                <a:effectLst/>
                <a:latin typeface="Arial" panose="020B0604020202020204" pitchFamily="34" charset="0"/>
              </a:rPr>
              <a:t>The front controller pattern may incur performance issues because the single controller is performing a great deal of work, and handlers may introduce bottlenecks if they involve database or document queries. </a:t>
            </a:r>
          </a:p>
          <a:p>
            <a:pPr algn="l">
              <a:lnSpc>
                <a:spcPct val="200000"/>
              </a:lnSpc>
            </a:pPr>
            <a:r>
              <a:rPr lang="en-IN" b="0" i="0" dirty="0">
                <a:solidFill>
                  <a:srgbClr val="202122"/>
                </a:solidFill>
                <a:effectLst/>
                <a:latin typeface="Arial" panose="020B0604020202020204" pitchFamily="34" charset="0"/>
              </a:rPr>
              <a:t>The front controller approach is also more complex than that of page controllers.</a:t>
            </a:r>
          </a:p>
        </p:txBody>
      </p:sp>
    </p:spTree>
    <p:extLst>
      <p:ext uri="{BB962C8B-B14F-4D97-AF65-F5344CB8AC3E}">
        <p14:creationId xmlns:p14="http://schemas.microsoft.com/office/powerpoint/2010/main" val="237063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84A7-ADE4-D893-6053-C9F935EDE2EB}"/>
              </a:ext>
            </a:extLst>
          </p:cNvPr>
          <p:cNvSpPr>
            <a:spLocks noGrp="1"/>
          </p:cNvSpPr>
          <p:nvPr>
            <p:ph type="title"/>
          </p:nvPr>
        </p:nvSpPr>
        <p:spPr/>
        <p:txBody>
          <a:bodyPr/>
          <a:lstStyle/>
          <a:p>
            <a:r>
              <a:rPr lang="en-US" dirty="0"/>
              <a:t>Relationship with MVC (Model-View-Controller)</a:t>
            </a:r>
          </a:p>
        </p:txBody>
      </p:sp>
      <p:sp>
        <p:nvSpPr>
          <p:cNvPr id="3" name="Content Placeholder 2">
            <a:extLst>
              <a:ext uri="{FF2B5EF4-FFF2-40B4-BE49-F238E27FC236}">
                <a16:creationId xmlns:a16="http://schemas.microsoft.com/office/drawing/2014/main" id="{0686DBE4-F843-A09B-2B9A-3DC72BDBDD5D}"/>
              </a:ext>
            </a:extLst>
          </p:cNvPr>
          <p:cNvSpPr>
            <a:spLocks noGrp="1"/>
          </p:cNvSpPr>
          <p:nvPr>
            <p:ph idx="1"/>
          </p:nvPr>
        </p:nvSpPr>
        <p:spPr/>
        <p:txBody>
          <a:bodyPr>
            <a:normAutofit lnSpcReduction="10000"/>
          </a:bodyPr>
          <a:lstStyle/>
          <a:p>
            <a:pPr algn="just"/>
            <a:r>
              <a:rPr lang="en-IN" b="0" i="0" dirty="0">
                <a:solidFill>
                  <a:srgbClr val="202122"/>
                </a:solidFill>
                <a:effectLst/>
                <a:latin typeface="Arial" panose="020B0604020202020204" pitchFamily="34" charset="0"/>
              </a:rPr>
              <a:t>In order to improve system reliability and maintainability, duplicate code should be avoided and centralized when it involves common logic used throughout the system.</a:t>
            </a:r>
          </a:p>
          <a:p>
            <a:pPr algn="just"/>
            <a:endParaRPr lang="en-IN" b="0" i="0" dirty="0">
              <a:solidFill>
                <a:srgbClr val="202122"/>
              </a:solidFill>
              <a:effectLst/>
              <a:latin typeface="Arial" panose="020B0604020202020204" pitchFamily="34" charset="0"/>
            </a:endParaRPr>
          </a:p>
          <a:p>
            <a:pPr algn="just"/>
            <a:r>
              <a:rPr lang="en-IN" b="0" i="0" dirty="0">
                <a:solidFill>
                  <a:srgbClr val="202122"/>
                </a:solidFill>
                <a:effectLst/>
                <a:latin typeface="Arial" panose="020B0604020202020204" pitchFamily="34" charset="0"/>
              </a:rPr>
              <a:t>The data for the application is best handled in a single location, obviating the need for duplicate data-retrieval code.</a:t>
            </a:r>
          </a:p>
          <a:p>
            <a:pPr algn="just"/>
            <a:endParaRPr lang="en-IN" b="0" i="0" dirty="0">
              <a:solidFill>
                <a:srgbClr val="202122"/>
              </a:solidFill>
              <a:effectLst/>
              <a:latin typeface="Arial" panose="020B0604020202020204" pitchFamily="34" charset="0"/>
            </a:endParaRPr>
          </a:p>
          <a:p>
            <a:pPr algn="just"/>
            <a:r>
              <a:rPr lang="en-IN" b="0" i="0" dirty="0">
                <a:solidFill>
                  <a:srgbClr val="202122"/>
                </a:solidFill>
                <a:effectLst/>
                <a:latin typeface="Arial" panose="020B0604020202020204" pitchFamily="34" charset="0"/>
              </a:rPr>
              <a:t>Different roles in the MVC pattern should be separated to increase testability, which is also true for the controller part in the MVC pattern.</a:t>
            </a:r>
          </a:p>
        </p:txBody>
      </p:sp>
    </p:spTree>
    <p:extLst>
      <p:ext uri="{BB962C8B-B14F-4D97-AF65-F5344CB8AC3E}">
        <p14:creationId xmlns:p14="http://schemas.microsoft.com/office/powerpoint/2010/main" val="58840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732679B-25AA-991B-A2DC-69C75A46E52D}"/>
              </a:ext>
            </a:extLst>
          </p:cNvPr>
          <p:cNvGraphicFramePr>
            <a:graphicFrameLocks noGrp="1"/>
          </p:cNvGraphicFramePr>
          <p:nvPr>
            <p:ph idx="1"/>
            <p:extLst>
              <p:ext uri="{D42A27DB-BD31-4B8C-83A1-F6EECF244321}">
                <p14:modId xmlns:p14="http://schemas.microsoft.com/office/powerpoint/2010/main" val="659700288"/>
              </p:ext>
            </p:extLst>
          </p:nvPr>
        </p:nvGraphicFramePr>
        <p:xfrm>
          <a:off x="392151" y="465176"/>
          <a:ext cx="11338932" cy="6024834"/>
        </p:xfrm>
        <a:graphic>
          <a:graphicData uri="http://schemas.openxmlformats.org/drawingml/2006/table">
            <a:tbl>
              <a:tblPr firstRow="1" bandRow="1">
                <a:tableStyleId>{5940675A-B579-460E-94D1-54222C63F5DA}</a:tableStyleId>
              </a:tblPr>
              <a:tblGrid>
                <a:gridCol w="1971908">
                  <a:extLst>
                    <a:ext uri="{9D8B030D-6E8A-4147-A177-3AD203B41FA5}">
                      <a16:colId xmlns:a16="http://schemas.microsoft.com/office/drawing/2014/main" val="258683770"/>
                    </a:ext>
                  </a:extLst>
                </a:gridCol>
                <a:gridCol w="4572000">
                  <a:extLst>
                    <a:ext uri="{9D8B030D-6E8A-4147-A177-3AD203B41FA5}">
                      <a16:colId xmlns:a16="http://schemas.microsoft.com/office/drawing/2014/main" val="784544946"/>
                    </a:ext>
                  </a:extLst>
                </a:gridCol>
                <a:gridCol w="4795024">
                  <a:extLst>
                    <a:ext uri="{9D8B030D-6E8A-4147-A177-3AD203B41FA5}">
                      <a16:colId xmlns:a16="http://schemas.microsoft.com/office/drawing/2014/main" val="644300411"/>
                    </a:ext>
                  </a:extLst>
                </a:gridCol>
              </a:tblGrid>
              <a:tr h="559684">
                <a:tc>
                  <a:txBody>
                    <a:bodyPr/>
                    <a:lstStyle/>
                    <a:p>
                      <a:pPr algn="ctr"/>
                      <a:r>
                        <a:rPr lang="en-US" sz="2800" dirty="0"/>
                        <a:t>Features</a:t>
                      </a:r>
                    </a:p>
                  </a:txBody>
                  <a:tcPr anchor="ctr"/>
                </a:tc>
                <a:tc>
                  <a:txBody>
                    <a:bodyPr/>
                    <a:lstStyle/>
                    <a:p>
                      <a:pPr algn="ctr"/>
                      <a:r>
                        <a:rPr lang="en-US" sz="2800" dirty="0"/>
                        <a:t>Page Controller</a:t>
                      </a:r>
                    </a:p>
                  </a:txBody>
                  <a:tcPr anchor="ctr"/>
                </a:tc>
                <a:tc>
                  <a:txBody>
                    <a:bodyPr/>
                    <a:lstStyle/>
                    <a:p>
                      <a:pPr algn="ctr"/>
                      <a:r>
                        <a:rPr lang="en-US" sz="2800" dirty="0"/>
                        <a:t>Front Controller</a:t>
                      </a:r>
                    </a:p>
                  </a:txBody>
                  <a:tcPr anchor="ctr"/>
                </a:tc>
                <a:extLst>
                  <a:ext uri="{0D108BD9-81ED-4DB2-BD59-A6C34878D82A}">
                    <a16:rowId xmlns:a16="http://schemas.microsoft.com/office/drawing/2014/main" val="2527743545"/>
                  </a:ext>
                </a:extLst>
              </a:tr>
              <a:tr h="1942433">
                <a:tc>
                  <a:txBody>
                    <a:bodyPr/>
                    <a:lstStyle/>
                    <a:p>
                      <a:r>
                        <a:rPr lang="en-US" sz="2800" dirty="0"/>
                        <a:t>Base Class</a:t>
                      </a:r>
                    </a:p>
                  </a:txBody>
                  <a:tcPr anchor="ctr"/>
                </a:tc>
                <a:tc>
                  <a:txBody>
                    <a:bodyPr/>
                    <a:lstStyle/>
                    <a:p>
                      <a:r>
                        <a:rPr lang="en-IN" sz="2800" b="0" i="0" kern="1200" dirty="0">
                          <a:solidFill>
                            <a:schemeClr val="tx1"/>
                          </a:solidFill>
                          <a:effectLst/>
                          <a:latin typeface="+mn-lt"/>
                          <a:ea typeface="+mn-ea"/>
                          <a:cs typeface="+mn-cs"/>
                        </a:rPr>
                        <a:t>A base class is needed and will grow simultaneously with the development of the application.</a:t>
                      </a:r>
                      <a:endParaRPr lang="en-US" sz="2800" dirty="0"/>
                    </a:p>
                  </a:txBody>
                  <a:tcPr anchor="ctr"/>
                </a:tc>
                <a:tc>
                  <a:txBody>
                    <a:bodyPr/>
                    <a:lstStyle/>
                    <a:p>
                      <a:r>
                        <a:rPr lang="en-IN" sz="2800" dirty="0">
                          <a:effectLst/>
                        </a:rPr>
                        <a:t>The centralization of requests is easier to modify than is a base class.</a:t>
                      </a:r>
                    </a:p>
                  </a:txBody>
                  <a:tcPr anchor="ctr"/>
                </a:tc>
                <a:extLst>
                  <a:ext uri="{0D108BD9-81ED-4DB2-BD59-A6C34878D82A}">
                    <a16:rowId xmlns:a16="http://schemas.microsoft.com/office/drawing/2014/main" val="4160244111"/>
                  </a:ext>
                </a:extLst>
              </a:tr>
              <a:tr h="1942433">
                <a:tc>
                  <a:txBody>
                    <a:bodyPr/>
                    <a:lstStyle/>
                    <a:p>
                      <a:r>
                        <a:rPr lang="en-US" sz="2800" dirty="0"/>
                        <a:t>Security</a:t>
                      </a:r>
                    </a:p>
                  </a:txBody>
                  <a:tcPr anchor="ctr"/>
                </a:tc>
                <a:tc>
                  <a:txBody>
                    <a:bodyPr/>
                    <a:lstStyle/>
                    <a:p>
                      <a:r>
                        <a:rPr lang="en-IN" sz="2800" b="0" i="0" kern="1200" dirty="0">
                          <a:solidFill>
                            <a:schemeClr val="tx1"/>
                          </a:solidFill>
                          <a:effectLst/>
                          <a:latin typeface="+mn-lt"/>
                          <a:ea typeface="+mn-ea"/>
                          <a:cs typeface="+mn-cs"/>
                        </a:rPr>
                        <a:t>Low security because various objects react differently without consistency.</a:t>
                      </a:r>
                      <a:endParaRPr lang="en-US" sz="2800" dirty="0"/>
                    </a:p>
                  </a:txBody>
                  <a:tcPr anchor="ctr"/>
                </a:tc>
                <a:tc>
                  <a:txBody>
                    <a:bodyPr/>
                    <a:lstStyle/>
                    <a:p>
                      <a:r>
                        <a:rPr lang="en-IN" sz="2800" dirty="0">
                          <a:effectLst/>
                        </a:rPr>
                        <a:t>High, because the controller is implemented in a coordinated fashion.</a:t>
                      </a:r>
                    </a:p>
                  </a:txBody>
                  <a:tcPr anchor="ctr"/>
                </a:tc>
                <a:extLst>
                  <a:ext uri="{0D108BD9-81ED-4DB2-BD59-A6C34878D82A}">
                    <a16:rowId xmlns:a16="http://schemas.microsoft.com/office/drawing/2014/main" val="2556015356"/>
                  </a:ext>
                </a:extLst>
              </a:tr>
              <a:tr h="1020600">
                <a:tc>
                  <a:txBody>
                    <a:bodyPr/>
                    <a:lstStyle/>
                    <a:p>
                      <a:r>
                        <a:rPr lang="en-US" sz="2800" dirty="0"/>
                        <a:t>Logical Page</a:t>
                      </a:r>
                    </a:p>
                  </a:txBody>
                  <a:tcPr anchor="ctr"/>
                </a:tc>
                <a:tc>
                  <a:txBody>
                    <a:bodyPr/>
                    <a:lstStyle/>
                    <a:p>
                      <a:r>
                        <a:rPr lang="en-IN" sz="2800" dirty="0">
                          <a:effectLst/>
                        </a:rPr>
                        <a:t>Single object on each logical page.</a:t>
                      </a:r>
                    </a:p>
                  </a:txBody>
                  <a:tcPr anchor="ctr"/>
                </a:tc>
                <a:tc>
                  <a:txBody>
                    <a:bodyPr/>
                    <a:lstStyle/>
                    <a:p>
                      <a:r>
                        <a:rPr lang="en-IN" sz="2800" dirty="0">
                          <a:effectLst/>
                        </a:rPr>
                        <a:t>Only one controller handles all requests.</a:t>
                      </a:r>
                    </a:p>
                  </a:txBody>
                  <a:tcPr anchor="ctr"/>
                </a:tc>
                <a:extLst>
                  <a:ext uri="{0D108BD9-81ED-4DB2-BD59-A6C34878D82A}">
                    <a16:rowId xmlns:a16="http://schemas.microsoft.com/office/drawing/2014/main" val="3549247923"/>
                  </a:ext>
                </a:extLst>
              </a:tr>
              <a:tr h="559684">
                <a:tc>
                  <a:txBody>
                    <a:bodyPr/>
                    <a:lstStyle/>
                    <a:p>
                      <a:r>
                        <a:rPr lang="en-US" sz="2800" dirty="0"/>
                        <a:t>Complexity</a:t>
                      </a:r>
                    </a:p>
                  </a:txBody>
                  <a:tcPr anchor="ctr"/>
                </a:tc>
                <a:tc>
                  <a:txBody>
                    <a:bodyPr/>
                    <a:lstStyle/>
                    <a:p>
                      <a:r>
                        <a:rPr lang="en-IN" sz="2800" b="0" i="0" kern="1200" dirty="0">
                          <a:solidFill>
                            <a:schemeClr val="tx1"/>
                          </a:solidFill>
                          <a:effectLst/>
                          <a:latin typeface="+mn-lt"/>
                          <a:ea typeface="+mn-ea"/>
                          <a:cs typeface="+mn-cs"/>
                        </a:rPr>
                        <a:t>Low</a:t>
                      </a:r>
                      <a:endParaRPr lang="en-US" sz="2800" dirty="0"/>
                    </a:p>
                  </a:txBody>
                  <a:tcPr anchor="ctr"/>
                </a:tc>
                <a:tc>
                  <a:txBody>
                    <a:bodyPr/>
                    <a:lstStyle/>
                    <a:p>
                      <a:r>
                        <a:rPr lang="en-US" sz="2800" dirty="0"/>
                        <a:t>High</a:t>
                      </a:r>
                    </a:p>
                  </a:txBody>
                  <a:tcPr/>
                </a:tc>
                <a:extLst>
                  <a:ext uri="{0D108BD9-81ED-4DB2-BD59-A6C34878D82A}">
                    <a16:rowId xmlns:a16="http://schemas.microsoft.com/office/drawing/2014/main" val="1468972282"/>
                  </a:ext>
                </a:extLst>
              </a:tr>
            </a:tbl>
          </a:graphicData>
        </a:graphic>
      </p:graphicFrame>
    </p:spTree>
    <p:extLst>
      <p:ext uri="{BB962C8B-B14F-4D97-AF65-F5344CB8AC3E}">
        <p14:creationId xmlns:p14="http://schemas.microsoft.com/office/powerpoint/2010/main" val="1688215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4A28-C2A9-16D1-B8E2-63BCC3F45DF9}"/>
              </a:ext>
            </a:extLst>
          </p:cNvPr>
          <p:cNvSpPr>
            <a:spLocks noGrp="1"/>
          </p:cNvSpPr>
          <p:nvPr>
            <p:ph type="title"/>
          </p:nvPr>
        </p:nvSpPr>
        <p:spPr>
          <a:xfrm>
            <a:off x="1172737" y="2595369"/>
            <a:ext cx="10515600" cy="1325563"/>
          </a:xfrm>
        </p:spPr>
        <p:txBody>
          <a:bodyPr/>
          <a:lstStyle/>
          <a:p>
            <a:pPr algn="ctr"/>
            <a:r>
              <a:rPr lang="en-US" dirty="0"/>
              <a:t>CONTENT MODELING</a:t>
            </a:r>
          </a:p>
        </p:txBody>
      </p:sp>
    </p:spTree>
    <p:extLst>
      <p:ext uri="{BB962C8B-B14F-4D97-AF65-F5344CB8AC3E}">
        <p14:creationId xmlns:p14="http://schemas.microsoft.com/office/powerpoint/2010/main" val="419989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9FB4-A3D7-B67C-431B-F41C708F2234}"/>
              </a:ext>
            </a:extLst>
          </p:cNvPr>
          <p:cNvSpPr>
            <a:spLocks noGrp="1"/>
          </p:cNvSpPr>
          <p:nvPr>
            <p:ph type="title"/>
          </p:nvPr>
        </p:nvSpPr>
        <p:spPr/>
        <p:txBody>
          <a:bodyPr/>
          <a:lstStyle/>
          <a:p>
            <a:r>
              <a:rPr lang="en-US" dirty="0"/>
              <a:t>What is content model?</a:t>
            </a:r>
          </a:p>
        </p:txBody>
      </p:sp>
      <p:sp>
        <p:nvSpPr>
          <p:cNvPr id="3" name="Content Placeholder 2">
            <a:extLst>
              <a:ext uri="{FF2B5EF4-FFF2-40B4-BE49-F238E27FC236}">
                <a16:creationId xmlns:a16="http://schemas.microsoft.com/office/drawing/2014/main" id="{72099E7F-1FA1-175A-2669-C948B62579A7}"/>
              </a:ext>
            </a:extLst>
          </p:cNvPr>
          <p:cNvSpPr>
            <a:spLocks noGrp="1"/>
          </p:cNvSpPr>
          <p:nvPr>
            <p:ph idx="1"/>
          </p:nvPr>
        </p:nvSpPr>
        <p:spPr/>
        <p:txBody>
          <a:bodyPr>
            <a:normAutofit fontScale="85000" lnSpcReduction="10000"/>
          </a:bodyPr>
          <a:lstStyle/>
          <a:p>
            <a:pPr algn="just">
              <a:lnSpc>
                <a:spcPct val="150000"/>
              </a:lnSpc>
            </a:pPr>
            <a:r>
              <a:rPr lang="en-IN" b="0" i="0" dirty="0">
                <a:solidFill>
                  <a:srgbClr val="29333D"/>
                </a:solidFill>
                <a:effectLst/>
                <a:latin typeface="IBM Plex Serif" panose="020F0502020204030204" pitchFamily="34" charset="0"/>
              </a:rPr>
              <a:t>A content model documents all the different kinds of content you have on your website. </a:t>
            </a:r>
          </a:p>
          <a:p>
            <a:pPr algn="just">
              <a:lnSpc>
                <a:spcPct val="150000"/>
              </a:lnSpc>
            </a:pPr>
            <a:r>
              <a:rPr lang="en-IN" b="0" i="0" dirty="0">
                <a:solidFill>
                  <a:srgbClr val="29333D"/>
                </a:solidFill>
                <a:effectLst/>
                <a:latin typeface="IBM Plex Serif" panose="020F0502020204030204" pitchFamily="34" charset="0"/>
              </a:rPr>
              <a:t>It breaks content types down into </a:t>
            </a:r>
            <a:r>
              <a:rPr lang="en-IN" b="1" i="0" dirty="0">
                <a:solidFill>
                  <a:srgbClr val="29333D"/>
                </a:solidFill>
                <a:effectLst/>
                <a:latin typeface="IBM Plex Serif" panose="020F0502020204030204" pitchFamily="34" charset="0"/>
              </a:rPr>
              <a:t>their component parts</a:t>
            </a:r>
            <a:r>
              <a:rPr lang="en-IN" b="0" i="0" dirty="0">
                <a:solidFill>
                  <a:srgbClr val="29333D"/>
                </a:solidFill>
                <a:effectLst/>
                <a:latin typeface="IBM Plex Serif" panose="020F0502020204030204" pitchFamily="34" charset="0"/>
              </a:rPr>
              <a:t>, describes them in detail, and maps out how they relate to one another.</a:t>
            </a:r>
          </a:p>
          <a:p>
            <a:pPr algn="just">
              <a:lnSpc>
                <a:spcPct val="150000"/>
              </a:lnSpc>
            </a:pPr>
            <a:r>
              <a:rPr lang="en-IN" b="0" i="0" dirty="0">
                <a:solidFill>
                  <a:srgbClr val="29333D"/>
                </a:solidFill>
                <a:effectLst/>
                <a:latin typeface="IBM Plex Serif" panose="02060503050406000203" pitchFamily="18" charset="77"/>
              </a:rPr>
              <a:t>A content model is an important step in working out the finer details and practicalities of how you write and manage your content, and how you will present it on the page. </a:t>
            </a:r>
            <a:endParaRPr lang="en-US" dirty="0"/>
          </a:p>
        </p:txBody>
      </p:sp>
    </p:spTree>
    <p:extLst>
      <p:ext uri="{BB962C8B-B14F-4D97-AF65-F5344CB8AC3E}">
        <p14:creationId xmlns:p14="http://schemas.microsoft.com/office/powerpoint/2010/main" val="165140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FB17-E3F1-312E-2FFB-8D9FC9DB86B0}"/>
              </a:ext>
            </a:extLst>
          </p:cNvPr>
          <p:cNvSpPr>
            <a:spLocks noGrp="1"/>
          </p:cNvSpPr>
          <p:nvPr>
            <p:ph type="title"/>
          </p:nvPr>
        </p:nvSpPr>
        <p:spPr/>
        <p:txBody>
          <a:bodyPr/>
          <a:lstStyle/>
          <a:p>
            <a:r>
              <a:rPr lang="en-US" dirty="0"/>
              <a:t>How to create a content model?</a:t>
            </a:r>
          </a:p>
        </p:txBody>
      </p:sp>
      <p:sp>
        <p:nvSpPr>
          <p:cNvPr id="3" name="Content Placeholder 2">
            <a:extLst>
              <a:ext uri="{FF2B5EF4-FFF2-40B4-BE49-F238E27FC236}">
                <a16:creationId xmlns:a16="http://schemas.microsoft.com/office/drawing/2014/main" id="{7AEC9776-8B68-3ACC-3D1B-A0C268D8E283}"/>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IN" b="1" i="0" dirty="0">
                <a:solidFill>
                  <a:srgbClr val="29333D"/>
                </a:solidFill>
                <a:effectLst/>
                <a:latin typeface="IBM Plex Serif" panose="02060503050406000203" pitchFamily="18" charset="77"/>
              </a:rPr>
              <a:t>Content types</a:t>
            </a:r>
          </a:p>
          <a:p>
            <a:pPr lvl="1"/>
            <a:r>
              <a:rPr lang="en-IN" b="0" i="0" dirty="0">
                <a:solidFill>
                  <a:srgbClr val="29333D"/>
                </a:solidFill>
                <a:effectLst/>
                <a:latin typeface="IBM Plex Serif" panose="02060503050406000203" pitchFamily="18" charset="77"/>
              </a:rPr>
              <a:t>A content type is like a template you follow to make multiple pieces of content in the same vein. </a:t>
            </a:r>
          </a:p>
          <a:p>
            <a:pPr lvl="1"/>
            <a:r>
              <a:rPr lang="en-IN" b="0" i="0" dirty="0">
                <a:solidFill>
                  <a:srgbClr val="29333D"/>
                </a:solidFill>
                <a:effectLst/>
                <a:latin typeface="IBM Plex Serif" panose="02060503050406000203" pitchFamily="18" charset="77"/>
              </a:rPr>
              <a:t>For example, a university might have a content type ‘template’ for course pages, subject areas, and academic bios. </a:t>
            </a:r>
          </a:p>
          <a:p>
            <a:pPr lvl="1"/>
            <a:r>
              <a:rPr lang="en-IN" dirty="0">
                <a:solidFill>
                  <a:srgbClr val="29333D"/>
                </a:solidFill>
                <a:latin typeface="IBM Plex Serif" panose="02060503050406000203" pitchFamily="18" charset="77"/>
              </a:rPr>
              <a:t>R</a:t>
            </a:r>
            <a:r>
              <a:rPr lang="en-IN" b="0" i="0" dirty="0">
                <a:solidFill>
                  <a:srgbClr val="29333D"/>
                </a:solidFill>
                <a:effectLst/>
                <a:latin typeface="IBM Plex Serif" panose="02060503050406000203" pitchFamily="18" charset="77"/>
              </a:rPr>
              <a:t>euse the ‘template’ to create multiple pieces of content in the same format.</a:t>
            </a:r>
          </a:p>
          <a:p>
            <a:pPr algn="l">
              <a:buFont typeface="Arial" panose="020B0604020202020204" pitchFamily="34" charset="0"/>
              <a:buChar char="•"/>
            </a:pPr>
            <a:endParaRPr lang="en-IN" b="0" i="0" dirty="0">
              <a:solidFill>
                <a:srgbClr val="29333D"/>
              </a:solidFill>
              <a:effectLst/>
              <a:latin typeface="IBM Plex Serif" panose="02060503050406000203" pitchFamily="18" charset="77"/>
            </a:endParaRPr>
          </a:p>
          <a:p>
            <a:pPr algn="l">
              <a:buFont typeface="Arial" panose="020B0604020202020204" pitchFamily="34" charset="0"/>
              <a:buChar char="•"/>
            </a:pPr>
            <a:r>
              <a:rPr lang="en-IN" b="1" i="0" dirty="0">
                <a:solidFill>
                  <a:srgbClr val="29333D"/>
                </a:solidFill>
                <a:effectLst/>
                <a:latin typeface="IBM Plex Serif" panose="02060503050406000203" pitchFamily="18" charset="77"/>
              </a:rPr>
              <a:t>Content attributes</a:t>
            </a:r>
          </a:p>
          <a:p>
            <a:pPr lvl="1"/>
            <a:r>
              <a:rPr lang="en-IN" b="0" i="0" dirty="0">
                <a:solidFill>
                  <a:srgbClr val="29333D"/>
                </a:solidFill>
                <a:effectLst/>
                <a:latin typeface="IBM Plex Serif" panose="02060503050406000203" pitchFamily="18" charset="77"/>
              </a:rPr>
              <a:t>Content attributes are the different elements that come together to make up the content type ‘template’. </a:t>
            </a:r>
          </a:p>
          <a:p>
            <a:pPr lvl="1"/>
            <a:r>
              <a:rPr lang="en-IN" b="0" i="0" dirty="0">
                <a:solidFill>
                  <a:srgbClr val="29333D"/>
                </a:solidFill>
                <a:effectLst/>
                <a:latin typeface="IBM Plex Serif" panose="02060503050406000203" pitchFamily="18" charset="77"/>
              </a:rPr>
              <a:t>For example, your course page content type might consist of attributes like course name, description, modules, fees, etc.</a:t>
            </a:r>
          </a:p>
        </p:txBody>
      </p:sp>
    </p:spTree>
    <p:extLst>
      <p:ext uri="{BB962C8B-B14F-4D97-AF65-F5344CB8AC3E}">
        <p14:creationId xmlns:p14="http://schemas.microsoft.com/office/powerpoint/2010/main" val="344964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A0AC-6F65-B8AD-EBBD-2A744919AC58}"/>
              </a:ext>
            </a:extLst>
          </p:cNvPr>
          <p:cNvSpPr>
            <a:spLocks noGrp="1"/>
          </p:cNvSpPr>
          <p:nvPr>
            <p:ph type="title"/>
          </p:nvPr>
        </p:nvSpPr>
        <p:spPr/>
        <p:txBody>
          <a:bodyPr/>
          <a:lstStyle/>
          <a:p>
            <a:r>
              <a:rPr lang="en-US" dirty="0"/>
              <a:t>Front Controller</a:t>
            </a:r>
          </a:p>
        </p:txBody>
      </p:sp>
      <p:sp>
        <p:nvSpPr>
          <p:cNvPr id="3" name="Content Placeholder 2">
            <a:extLst>
              <a:ext uri="{FF2B5EF4-FFF2-40B4-BE49-F238E27FC236}">
                <a16:creationId xmlns:a16="http://schemas.microsoft.com/office/drawing/2014/main" id="{1240B3A0-8F3A-0AB2-F24B-D7F6560154EE}"/>
              </a:ext>
            </a:extLst>
          </p:cNvPr>
          <p:cNvSpPr>
            <a:spLocks noGrp="1"/>
          </p:cNvSpPr>
          <p:nvPr>
            <p:ph idx="1"/>
          </p:nvPr>
        </p:nvSpPr>
        <p:spPr>
          <a:xfrm>
            <a:off x="838200" y="1825625"/>
            <a:ext cx="4580674" cy="4351338"/>
          </a:xfrm>
        </p:spPr>
        <p:txBody>
          <a:bodyPr>
            <a:normAutofit fontScale="92500"/>
          </a:bodyPr>
          <a:lstStyle/>
          <a:p>
            <a:pPr>
              <a:lnSpc>
                <a:spcPct val="150000"/>
              </a:lnSpc>
            </a:pPr>
            <a:r>
              <a:rPr lang="en-US" dirty="0"/>
              <a:t>A front controller is a software design pattern that handles all requests for a website.</a:t>
            </a:r>
          </a:p>
          <a:p>
            <a:pPr>
              <a:lnSpc>
                <a:spcPct val="150000"/>
              </a:lnSpc>
            </a:pPr>
            <a:r>
              <a:rPr lang="en-US" dirty="0"/>
              <a:t>It is a useful structure for web application developers to achieve flexibility and reuse without code redundancy.</a:t>
            </a:r>
          </a:p>
        </p:txBody>
      </p:sp>
      <p:pic>
        <p:nvPicPr>
          <p:cNvPr id="1026" name="Picture 2">
            <a:extLst>
              <a:ext uri="{FF2B5EF4-FFF2-40B4-BE49-F238E27FC236}">
                <a16:creationId xmlns:a16="http://schemas.microsoft.com/office/drawing/2014/main" id="{A48CFDD6-89B1-E873-9427-AB4AF9959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701" y="1690688"/>
            <a:ext cx="6296103" cy="449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0C8C-04EA-7E11-6BE3-FD2159549809}"/>
              </a:ext>
            </a:extLst>
          </p:cNvPr>
          <p:cNvSpPr>
            <a:spLocks noGrp="1"/>
          </p:cNvSpPr>
          <p:nvPr>
            <p:ph type="title"/>
          </p:nvPr>
        </p:nvSpPr>
        <p:spPr/>
        <p:txBody>
          <a:bodyPr/>
          <a:lstStyle/>
          <a:p>
            <a:r>
              <a:rPr lang="en-US" dirty="0"/>
              <a:t>Content Model</a:t>
            </a:r>
          </a:p>
        </p:txBody>
      </p:sp>
      <p:sp>
        <p:nvSpPr>
          <p:cNvPr id="3" name="Content Placeholder 2">
            <a:extLst>
              <a:ext uri="{FF2B5EF4-FFF2-40B4-BE49-F238E27FC236}">
                <a16:creationId xmlns:a16="http://schemas.microsoft.com/office/drawing/2014/main" id="{9059837B-B7AD-CB70-E38D-6A6438C7AFB8}"/>
              </a:ext>
            </a:extLst>
          </p:cNvPr>
          <p:cNvSpPr>
            <a:spLocks noGrp="1"/>
          </p:cNvSpPr>
          <p:nvPr>
            <p:ph idx="1"/>
          </p:nvPr>
        </p:nvSpPr>
        <p:spPr/>
        <p:txBody>
          <a:bodyPr>
            <a:normAutofit/>
          </a:bodyPr>
          <a:lstStyle/>
          <a:p>
            <a:pPr algn="l">
              <a:lnSpc>
                <a:spcPct val="150000"/>
              </a:lnSpc>
            </a:pPr>
            <a:r>
              <a:rPr lang="en-IN" b="0" i="0" dirty="0">
                <a:solidFill>
                  <a:srgbClr val="253143"/>
                </a:solidFill>
                <a:effectLst/>
                <a:latin typeface="Inter"/>
              </a:rPr>
              <a:t>A content model should contain:</a:t>
            </a:r>
          </a:p>
          <a:p>
            <a:pPr lvl="1">
              <a:lnSpc>
                <a:spcPct val="150000"/>
              </a:lnSpc>
            </a:pPr>
            <a:r>
              <a:rPr lang="en-IN" b="0" i="0" dirty="0">
                <a:solidFill>
                  <a:srgbClr val="253143"/>
                </a:solidFill>
                <a:effectLst/>
                <a:latin typeface="Inter"/>
              </a:rPr>
              <a:t>detailed definitions of each type of content (blog, web page, draft, etc.), </a:t>
            </a:r>
          </a:p>
          <a:p>
            <a:pPr lvl="1">
              <a:lnSpc>
                <a:spcPct val="150000"/>
              </a:lnSpc>
            </a:pPr>
            <a:r>
              <a:rPr lang="en-IN" b="0" i="0" dirty="0">
                <a:solidFill>
                  <a:srgbClr val="253143"/>
                </a:solidFill>
                <a:effectLst/>
                <a:latin typeface="Inter"/>
              </a:rPr>
              <a:t>the components needed for each of these content types (fields like H1, meta description, body text, etc.), </a:t>
            </a:r>
          </a:p>
          <a:p>
            <a:pPr lvl="1">
              <a:lnSpc>
                <a:spcPct val="150000"/>
              </a:lnSpc>
            </a:pPr>
            <a:r>
              <a:rPr lang="en-IN" b="0" i="0" dirty="0">
                <a:solidFill>
                  <a:srgbClr val="253143"/>
                </a:solidFill>
                <a:effectLst/>
                <a:latin typeface="Inter"/>
              </a:rPr>
              <a:t>and the relationship (hierarchy, internal linking, etc.) between all the different content types.</a:t>
            </a:r>
          </a:p>
        </p:txBody>
      </p:sp>
    </p:spTree>
    <p:extLst>
      <p:ext uri="{BB962C8B-B14F-4D97-AF65-F5344CB8AC3E}">
        <p14:creationId xmlns:p14="http://schemas.microsoft.com/office/powerpoint/2010/main" val="296284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gh-level content model">
            <a:extLst>
              <a:ext uri="{FF2B5EF4-FFF2-40B4-BE49-F238E27FC236}">
                <a16:creationId xmlns:a16="http://schemas.microsoft.com/office/drawing/2014/main" id="{16708D6A-0D66-4F48-7738-0EC28D3E3C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160" y="616743"/>
            <a:ext cx="11681680" cy="562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539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tailed content model">
            <a:extLst>
              <a:ext uri="{FF2B5EF4-FFF2-40B4-BE49-F238E27FC236}">
                <a16:creationId xmlns:a16="http://schemas.microsoft.com/office/drawing/2014/main" id="{142C61B8-0DF6-E05B-14CF-B360C843C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1" y="348011"/>
            <a:ext cx="11881558" cy="616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708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CC38-56DE-458B-800F-EB66C32FD38F}"/>
              </a:ext>
            </a:extLst>
          </p:cNvPr>
          <p:cNvSpPr>
            <a:spLocks noGrp="1"/>
          </p:cNvSpPr>
          <p:nvPr>
            <p:ph type="title"/>
          </p:nvPr>
        </p:nvSpPr>
        <p:spPr/>
        <p:txBody>
          <a:bodyPr/>
          <a:lstStyle/>
          <a:p>
            <a:r>
              <a:rPr lang="en-US" dirty="0"/>
              <a:t>How content is modeled?</a:t>
            </a:r>
          </a:p>
        </p:txBody>
      </p:sp>
      <p:pic>
        <p:nvPicPr>
          <p:cNvPr id="5122" name="Picture 2" descr="Designer Content and Developer">
            <a:extLst>
              <a:ext uri="{FF2B5EF4-FFF2-40B4-BE49-F238E27FC236}">
                <a16:creationId xmlns:a16="http://schemas.microsoft.com/office/drawing/2014/main" id="{2E41B2C9-775C-1F22-D70E-B3BA3F2A67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4835" y="2025225"/>
            <a:ext cx="8441906" cy="399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20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944B-A2B7-419C-7BD5-6C81FF1A845E}"/>
              </a:ext>
            </a:extLst>
          </p:cNvPr>
          <p:cNvSpPr>
            <a:spLocks noGrp="1"/>
          </p:cNvSpPr>
          <p:nvPr>
            <p:ph type="title"/>
          </p:nvPr>
        </p:nvSpPr>
        <p:spPr/>
        <p:txBody>
          <a:bodyPr/>
          <a:lstStyle/>
          <a:p>
            <a:r>
              <a:rPr lang="en-US" dirty="0"/>
              <a:t>How content is modeled?</a:t>
            </a:r>
          </a:p>
        </p:txBody>
      </p:sp>
      <p:sp>
        <p:nvSpPr>
          <p:cNvPr id="3" name="Content Placeholder 2">
            <a:extLst>
              <a:ext uri="{FF2B5EF4-FFF2-40B4-BE49-F238E27FC236}">
                <a16:creationId xmlns:a16="http://schemas.microsoft.com/office/drawing/2014/main" id="{A6654E54-2099-D0B6-4D33-962E00F78C40}"/>
              </a:ext>
            </a:extLst>
          </p:cNvPr>
          <p:cNvSpPr>
            <a:spLocks noGrp="1"/>
          </p:cNvSpPr>
          <p:nvPr>
            <p:ph idx="1"/>
          </p:nvPr>
        </p:nvSpPr>
        <p:spPr/>
        <p:txBody>
          <a:bodyPr>
            <a:normAutofit lnSpcReduction="10000"/>
          </a:bodyPr>
          <a:lstStyle/>
          <a:p>
            <a:pPr algn="l">
              <a:lnSpc>
                <a:spcPct val="170000"/>
              </a:lnSpc>
            </a:pPr>
            <a:r>
              <a:rPr lang="en-IN" sz="1600" b="0" i="0" u="none" strike="noStrike" dirty="0">
                <a:effectLst/>
                <a:latin typeface="Inter"/>
              </a:rPr>
              <a:t>An effective content model encourages collaboration</a:t>
            </a:r>
            <a:r>
              <a:rPr lang="en-IN" sz="1600" b="0" i="0" dirty="0">
                <a:effectLst/>
                <a:latin typeface="Inter"/>
              </a:rPr>
              <a:t> among designers, developers, and content producers while definitively conveying project requirements and goals.</a:t>
            </a:r>
          </a:p>
          <a:p>
            <a:pPr algn="l">
              <a:lnSpc>
                <a:spcPct val="170000"/>
              </a:lnSpc>
            </a:pPr>
            <a:r>
              <a:rPr lang="en-IN" sz="1600" b="1" i="0" dirty="0">
                <a:solidFill>
                  <a:srgbClr val="253143"/>
                </a:solidFill>
                <a:effectLst/>
                <a:latin typeface="Inter"/>
              </a:rPr>
              <a:t>Information Architects and Designers</a:t>
            </a:r>
          </a:p>
          <a:p>
            <a:pPr lvl="1">
              <a:lnSpc>
                <a:spcPct val="170000"/>
              </a:lnSpc>
            </a:pPr>
            <a:r>
              <a:rPr lang="en-IN" sz="1400" dirty="0">
                <a:solidFill>
                  <a:srgbClr val="253143"/>
                </a:solidFill>
                <a:latin typeface="Inter"/>
              </a:rPr>
              <a:t>A </a:t>
            </a:r>
            <a:r>
              <a:rPr lang="en-IN" sz="1400" b="0" i="0" dirty="0">
                <a:solidFill>
                  <a:srgbClr val="253143"/>
                </a:solidFill>
                <a:effectLst/>
                <a:latin typeface="Inter"/>
              </a:rPr>
              <a:t>content model tells information architects and designers what kinds of content and how much of it each section needs to display. </a:t>
            </a:r>
          </a:p>
          <a:p>
            <a:pPr lvl="1">
              <a:lnSpc>
                <a:spcPct val="170000"/>
              </a:lnSpc>
            </a:pPr>
            <a:r>
              <a:rPr lang="en-IN" sz="1400" b="0" i="0" dirty="0">
                <a:solidFill>
                  <a:srgbClr val="253143"/>
                </a:solidFill>
                <a:effectLst/>
                <a:latin typeface="Inter"/>
              </a:rPr>
              <a:t>With it, they may also be able to establish module “templates” to ensure a consistent user experience throughout the site.</a:t>
            </a:r>
            <a:endParaRPr lang="en-IN" sz="1400" b="1" i="0" dirty="0">
              <a:solidFill>
                <a:srgbClr val="253143"/>
              </a:solidFill>
              <a:effectLst/>
              <a:latin typeface="Inter"/>
            </a:endParaRPr>
          </a:p>
          <a:p>
            <a:pPr algn="l">
              <a:lnSpc>
                <a:spcPct val="170000"/>
              </a:lnSpc>
            </a:pPr>
            <a:r>
              <a:rPr lang="en-IN" sz="1600" b="1" i="0" dirty="0">
                <a:solidFill>
                  <a:srgbClr val="253143"/>
                </a:solidFill>
                <a:effectLst/>
                <a:latin typeface="Inter"/>
              </a:rPr>
              <a:t>CMS Developers</a:t>
            </a:r>
          </a:p>
          <a:p>
            <a:pPr lvl="1">
              <a:lnSpc>
                <a:spcPct val="170000"/>
              </a:lnSpc>
            </a:pPr>
            <a:r>
              <a:rPr lang="en-IN" sz="1400" dirty="0">
                <a:solidFill>
                  <a:srgbClr val="253143"/>
                </a:solidFill>
                <a:latin typeface="Inter"/>
              </a:rPr>
              <a:t>D</a:t>
            </a:r>
            <a:r>
              <a:rPr lang="en-IN" sz="1400" b="0" i="0" dirty="0">
                <a:solidFill>
                  <a:srgbClr val="253143"/>
                </a:solidFill>
                <a:effectLst/>
                <a:latin typeface="Inter"/>
              </a:rPr>
              <a:t>evelopment team to have a content model that carefully details your content needs and goals.</a:t>
            </a:r>
            <a:endParaRPr lang="en-IN" sz="1400" b="1" i="0" dirty="0">
              <a:solidFill>
                <a:srgbClr val="253143"/>
              </a:solidFill>
              <a:effectLst/>
              <a:latin typeface="Inter"/>
            </a:endParaRPr>
          </a:p>
          <a:p>
            <a:pPr algn="l">
              <a:lnSpc>
                <a:spcPct val="170000"/>
              </a:lnSpc>
            </a:pPr>
            <a:r>
              <a:rPr lang="en-IN" sz="1600" b="1" i="0" dirty="0">
                <a:solidFill>
                  <a:srgbClr val="253143"/>
                </a:solidFill>
                <a:effectLst/>
                <a:latin typeface="Inter"/>
              </a:rPr>
              <a:t>Content Producers</a:t>
            </a:r>
          </a:p>
          <a:p>
            <a:pPr lvl="1">
              <a:lnSpc>
                <a:spcPct val="170000"/>
              </a:lnSpc>
            </a:pPr>
            <a:r>
              <a:rPr lang="en-IN" sz="1400" b="0" i="0" dirty="0">
                <a:solidFill>
                  <a:srgbClr val="253143"/>
                </a:solidFill>
                <a:effectLst/>
                <a:latin typeface="Inter"/>
              </a:rPr>
              <a:t>A detailed content model is a helpful outline for the authors and producers who will eventually create and upload content into the CMS..</a:t>
            </a:r>
            <a:endParaRPr lang="en-IN" sz="1400" dirty="0"/>
          </a:p>
        </p:txBody>
      </p:sp>
    </p:spTree>
    <p:extLst>
      <p:ext uri="{BB962C8B-B14F-4D97-AF65-F5344CB8AC3E}">
        <p14:creationId xmlns:p14="http://schemas.microsoft.com/office/powerpoint/2010/main" val="316055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40E6-36BE-75AA-77E2-9AB11EB16996}"/>
              </a:ext>
            </a:extLst>
          </p:cNvPr>
          <p:cNvSpPr>
            <a:spLocks noGrp="1"/>
          </p:cNvSpPr>
          <p:nvPr>
            <p:ph type="title"/>
          </p:nvPr>
        </p:nvSpPr>
        <p:spPr/>
        <p:txBody>
          <a:bodyPr>
            <a:normAutofit/>
          </a:bodyPr>
          <a:lstStyle/>
          <a:p>
            <a:r>
              <a:rPr lang="en-IN" b="1" i="0" dirty="0">
                <a:solidFill>
                  <a:srgbClr val="253143"/>
                </a:solidFill>
                <a:effectLst/>
                <a:latin typeface="Inter"/>
              </a:rPr>
              <a:t>3 Steps to Creating Your Own Content Model</a:t>
            </a:r>
            <a:endParaRPr lang="en-US" dirty="0"/>
          </a:p>
        </p:txBody>
      </p:sp>
      <p:sp>
        <p:nvSpPr>
          <p:cNvPr id="3" name="Content Placeholder 2">
            <a:extLst>
              <a:ext uri="{FF2B5EF4-FFF2-40B4-BE49-F238E27FC236}">
                <a16:creationId xmlns:a16="http://schemas.microsoft.com/office/drawing/2014/main" id="{ECC65A1A-B370-DD34-B342-0D1A3E236FC2}"/>
              </a:ext>
            </a:extLst>
          </p:cNvPr>
          <p:cNvSpPr>
            <a:spLocks noGrp="1"/>
          </p:cNvSpPr>
          <p:nvPr>
            <p:ph idx="1"/>
          </p:nvPr>
        </p:nvSpPr>
        <p:spPr/>
        <p:txBody>
          <a:bodyPr>
            <a:normAutofit/>
          </a:bodyPr>
          <a:lstStyle/>
          <a:p>
            <a:pPr marL="0" indent="0" algn="l">
              <a:lnSpc>
                <a:spcPct val="200000"/>
              </a:lnSpc>
              <a:buNone/>
            </a:pPr>
            <a:r>
              <a:rPr lang="en-IN" b="1" i="0" dirty="0">
                <a:solidFill>
                  <a:srgbClr val="253143"/>
                </a:solidFill>
                <a:effectLst/>
                <a:latin typeface="Inter"/>
              </a:rPr>
              <a:t>1. Create a Content Map</a:t>
            </a:r>
          </a:p>
          <a:p>
            <a:pPr marL="0" indent="0" algn="l">
              <a:lnSpc>
                <a:spcPct val="200000"/>
              </a:lnSpc>
              <a:buNone/>
            </a:pPr>
            <a:r>
              <a:rPr lang="en-IN" b="1" i="0" dirty="0">
                <a:solidFill>
                  <a:srgbClr val="253143"/>
                </a:solidFill>
                <a:effectLst/>
                <a:latin typeface="Inter"/>
              </a:rPr>
              <a:t>2. Take Stock of What You Have (Or Need)</a:t>
            </a:r>
            <a:br>
              <a:rPr lang="en-IN" dirty="0"/>
            </a:br>
            <a:r>
              <a:rPr lang="en-IN" b="1" dirty="0">
                <a:solidFill>
                  <a:srgbClr val="253143"/>
                </a:solidFill>
                <a:latin typeface="Inter"/>
              </a:rPr>
              <a:t>3</a:t>
            </a:r>
            <a:r>
              <a:rPr lang="en-IN" b="1" i="0" dirty="0">
                <a:solidFill>
                  <a:srgbClr val="253143"/>
                </a:solidFill>
                <a:effectLst/>
                <a:latin typeface="Inter"/>
              </a:rPr>
              <a:t>. Determine Your Content Types and Components</a:t>
            </a:r>
            <a:br>
              <a:rPr lang="en-IN" dirty="0"/>
            </a:br>
            <a:r>
              <a:rPr lang="en-IN" b="1" dirty="0">
                <a:solidFill>
                  <a:srgbClr val="253143"/>
                </a:solidFill>
                <a:latin typeface="Inter"/>
              </a:rPr>
              <a:t>4</a:t>
            </a:r>
            <a:r>
              <a:rPr lang="en-IN" b="1" i="0" dirty="0">
                <a:solidFill>
                  <a:srgbClr val="253143"/>
                </a:solidFill>
                <a:effectLst/>
                <a:latin typeface="Inter"/>
              </a:rPr>
              <a:t>. Define Relationships to Bring the Whole Thing Together</a:t>
            </a:r>
          </a:p>
          <a:p>
            <a:pPr marL="0" indent="0">
              <a:lnSpc>
                <a:spcPct val="200000"/>
              </a:lnSpc>
              <a:buNone/>
            </a:pPr>
            <a:endParaRPr lang="en-US" dirty="0"/>
          </a:p>
        </p:txBody>
      </p:sp>
    </p:spTree>
    <p:extLst>
      <p:ext uri="{BB962C8B-B14F-4D97-AF65-F5344CB8AC3E}">
        <p14:creationId xmlns:p14="http://schemas.microsoft.com/office/powerpoint/2010/main" val="3851005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3602-26B4-C953-9C75-A52A59DDBB82}"/>
              </a:ext>
            </a:extLst>
          </p:cNvPr>
          <p:cNvSpPr>
            <a:spLocks noGrp="1"/>
          </p:cNvSpPr>
          <p:nvPr>
            <p:ph type="title"/>
          </p:nvPr>
        </p:nvSpPr>
        <p:spPr/>
        <p:txBody>
          <a:bodyPr/>
          <a:lstStyle/>
          <a:p>
            <a:r>
              <a:rPr lang="en-US" dirty="0"/>
              <a:t>Create a Content Map</a:t>
            </a:r>
          </a:p>
        </p:txBody>
      </p:sp>
      <p:sp>
        <p:nvSpPr>
          <p:cNvPr id="3" name="Content Placeholder 2">
            <a:extLst>
              <a:ext uri="{FF2B5EF4-FFF2-40B4-BE49-F238E27FC236}">
                <a16:creationId xmlns:a16="http://schemas.microsoft.com/office/drawing/2014/main" id="{5CA96035-CB9E-9762-8071-DA37F1FB444E}"/>
              </a:ext>
            </a:extLst>
          </p:cNvPr>
          <p:cNvSpPr>
            <a:spLocks noGrp="1"/>
          </p:cNvSpPr>
          <p:nvPr>
            <p:ph idx="1"/>
          </p:nvPr>
        </p:nvSpPr>
        <p:spPr/>
        <p:txBody>
          <a:bodyPr/>
          <a:lstStyle/>
          <a:p>
            <a:r>
              <a:rPr lang="en-US" dirty="0"/>
              <a:t>List out the content types and break them into attributes</a:t>
            </a:r>
          </a:p>
          <a:p>
            <a:endParaRPr lang="en-US" dirty="0"/>
          </a:p>
          <a:p>
            <a:r>
              <a:rPr lang="en-US" dirty="0"/>
              <a:t>Add lines and labels to show relationship between them</a:t>
            </a:r>
          </a:p>
        </p:txBody>
      </p:sp>
    </p:spTree>
    <p:extLst>
      <p:ext uri="{BB962C8B-B14F-4D97-AF65-F5344CB8AC3E}">
        <p14:creationId xmlns:p14="http://schemas.microsoft.com/office/powerpoint/2010/main" val="1429095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xample of a university content map for course page content types">
            <a:extLst>
              <a:ext uri="{FF2B5EF4-FFF2-40B4-BE49-F238E27FC236}">
                <a16:creationId xmlns:a16="http://schemas.microsoft.com/office/drawing/2014/main" id="{16CFD998-9D6E-25E3-10BF-635745442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58" y="230755"/>
            <a:ext cx="10816683" cy="639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98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ntent model template">
            <a:extLst>
              <a:ext uri="{FF2B5EF4-FFF2-40B4-BE49-F238E27FC236}">
                <a16:creationId xmlns:a16="http://schemas.microsoft.com/office/drawing/2014/main" id="{227A63CE-D556-7C9C-95A8-A2F3C603ED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34" t="16260" r="12283" b="14146"/>
          <a:stretch/>
        </p:blipFill>
        <p:spPr bwMode="auto">
          <a:xfrm>
            <a:off x="847493" y="178418"/>
            <a:ext cx="10058399" cy="629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355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16A9-D6CC-37C7-B358-80CC068775C3}"/>
              </a:ext>
            </a:extLst>
          </p:cNvPr>
          <p:cNvSpPr>
            <a:spLocks noGrp="1"/>
          </p:cNvSpPr>
          <p:nvPr>
            <p:ph type="title"/>
          </p:nvPr>
        </p:nvSpPr>
        <p:spPr/>
        <p:txBody>
          <a:bodyPr/>
          <a:lstStyle/>
          <a:p>
            <a:r>
              <a:rPr lang="en-IN" b="1" i="0" dirty="0">
                <a:solidFill>
                  <a:srgbClr val="253143"/>
                </a:solidFill>
                <a:effectLst/>
                <a:latin typeface="Inter"/>
              </a:rPr>
              <a:t>Take Stock of What You Have (Or Need)</a:t>
            </a:r>
            <a:endParaRPr lang="en-US" dirty="0"/>
          </a:p>
        </p:txBody>
      </p:sp>
      <p:sp>
        <p:nvSpPr>
          <p:cNvPr id="3" name="Content Placeholder 2">
            <a:extLst>
              <a:ext uri="{FF2B5EF4-FFF2-40B4-BE49-F238E27FC236}">
                <a16:creationId xmlns:a16="http://schemas.microsoft.com/office/drawing/2014/main" id="{1928EEF4-00DF-8E0D-152D-3105A4C2E88B}"/>
              </a:ext>
            </a:extLst>
          </p:cNvPr>
          <p:cNvSpPr>
            <a:spLocks noGrp="1"/>
          </p:cNvSpPr>
          <p:nvPr>
            <p:ph idx="1"/>
          </p:nvPr>
        </p:nvSpPr>
        <p:spPr/>
        <p:txBody>
          <a:bodyPr/>
          <a:lstStyle/>
          <a:p>
            <a:pPr algn="just"/>
            <a:r>
              <a:rPr lang="en-IN" dirty="0">
                <a:solidFill>
                  <a:srgbClr val="253143"/>
                </a:solidFill>
                <a:latin typeface="Inter"/>
              </a:rPr>
              <a:t>R</a:t>
            </a:r>
            <a:r>
              <a:rPr lang="en-IN" b="0" i="0" dirty="0">
                <a:solidFill>
                  <a:srgbClr val="253143"/>
                </a:solidFill>
                <a:effectLst/>
                <a:latin typeface="Inter"/>
              </a:rPr>
              <a:t>edefine the infrastructure of your content, first you have to know what content you have. </a:t>
            </a:r>
          </a:p>
          <a:p>
            <a:pPr algn="just"/>
            <a:r>
              <a:rPr lang="en-IN" b="0" i="0" dirty="0">
                <a:solidFill>
                  <a:srgbClr val="253143"/>
                </a:solidFill>
                <a:effectLst/>
                <a:latin typeface="Inter"/>
              </a:rPr>
              <a:t>After gathering all your content in one place, review it to decide what to keep and what to eliminate. </a:t>
            </a:r>
          </a:p>
          <a:p>
            <a:pPr algn="just"/>
            <a:r>
              <a:rPr lang="en-IN" b="0" i="0" dirty="0">
                <a:solidFill>
                  <a:srgbClr val="253143"/>
                </a:solidFill>
                <a:effectLst/>
                <a:latin typeface="Inter"/>
              </a:rPr>
              <a:t>Next, develop a taxonomy that will inform the content model and help you port existing content into the final CMS.</a:t>
            </a:r>
          </a:p>
          <a:p>
            <a:pPr algn="just"/>
            <a:r>
              <a:rPr lang="en-IN" b="0" i="0" dirty="0">
                <a:solidFill>
                  <a:srgbClr val="253143"/>
                </a:solidFill>
                <a:effectLst/>
                <a:latin typeface="Inter"/>
              </a:rPr>
              <a:t>If you’re starting from scratch, during this first phase of content </a:t>
            </a:r>
            <a:r>
              <a:rPr lang="en-IN" b="0" i="0" dirty="0" err="1">
                <a:solidFill>
                  <a:srgbClr val="253143"/>
                </a:solidFill>
                <a:effectLst/>
                <a:latin typeface="Inter"/>
              </a:rPr>
              <a:t>modeling</a:t>
            </a:r>
            <a:r>
              <a:rPr lang="en-IN" b="0" i="0" dirty="0">
                <a:solidFill>
                  <a:srgbClr val="253143"/>
                </a:solidFill>
                <a:effectLst/>
                <a:latin typeface="Inter"/>
              </a:rPr>
              <a:t> you will want to create a master outline, complete with taxonomy, for content to be created in the future.</a:t>
            </a:r>
          </a:p>
        </p:txBody>
      </p:sp>
    </p:spTree>
    <p:extLst>
      <p:ext uri="{BB962C8B-B14F-4D97-AF65-F5344CB8AC3E}">
        <p14:creationId xmlns:p14="http://schemas.microsoft.com/office/powerpoint/2010/main" val="402097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A1A8-4587-0206-A007-B1703D974828}"/>
              </a:ext>
            </a:extLst>
          </p:cNvPr>
          <p:cNvSpPr>
            <a:spLocks noGrp="1"/>
          </p:cNvSpPr>
          <p:nvPr>
            <p:ph type="title"/>
          </p:nvPr>
        </p:nvSpPr>
        <p:spPr/>
        <p:txBody>
          <a:bodyPr/>
          <a:lstStyle/>
          <a:p>
            <a:r>
              <a:rPr lang="en-US" dirty="0"/>
              <a:t>Front Controller</a:t>
            </a:r>
          </a:p>
        </p:txBody>
      </p:sp>
      <p:sp>
        <p:nvSpPr>
          <p:cNvPr id="3" name="Content Placeholder 2">
            <a:extLst>
              <a:ext uri="{FF2B5EF4-FFF2-40B4-BE49-F238E27FC236}">
                <a16:creationId xmlns:a16="http://schemas.microsoft.com/office/drawing/2014/main" id="{26D0EA57-486E-5D5D-372B-7993EBA20AA6}"/>
              </a:ext>
            </a:extLst>
          </p:cNvPr>
          <p:cNvSpPr>
            <a:spLocks noGrp="1"/>
          </p:cNvSpPr>
          <p:nvPr>
            <p:ph idx="1"/>
          </p:nvPr>
        </p:nvSpPr>
        <p:spPr/>
        <p:txBody>
          <a:bodyPr>
            <a:normAutofit fontScale="85000" lnSpcReduction="20000"/>
          </a:bodyPr>
          <a:lstStyle/>
          <a:p>
            <a:pPr algn="just"/>
            <a:r>
              <a:rPr lang="en-IN" b="0" i="0" dirty="0">
                <a:effectLst/>
                <a:latin typeface="Arial" panose="020B0604020202020204" pitchFamily="34" charset="0"/>
              </a:rPr>
              <a:t>Front controllers are often used in </a:t>
            </a:r>
            <a:r>
              <a:rPr lang="en-IN" b="0" i="0" u="none" strike="noStrike" dirty="0">
                <a:effectLst/>
                <a:latin typeface="Arial" panose="020B0604020202020204" pitchFamily="34" charset="0"/>
              </a:rPr>
              <a:t>web applications</a:t>
            </a:r>
            <a:r>
              <a:rPr lang="en-IN" b="0" i="0" dirty="0">
                <a:effectLst/>
                <a:latin typeface="Arial" panose="020B0604020202020204" pitchFamily="34" charset="0"/>
              </a:rPr>
              <a:t> to implement workflows. </a:t>
            </a:r>
          </a:p>
          <a:p>
            <a:pPr algn="just"/>
            <a:r>
              <a:rPr lang="en-IN" b="0" i="0" dirty="0">
                <a:effectLst/>
                <a:latin typeface="Arial" panose="020B0604020202020204" pitchFamily="34" charset="0"/>
              </a:rPr>
              <a:t>While not strictly required, it is much easier to control navigation across a set of related pages (for instance, multiple pages used in an online purchase) from a front controller than it is to assign individual pages responsibility for navigation.</a:t>
            </a:r>
          </a:p>
          <a:p>
            <a:pPr algn="just"/>
            <a:r>
              <a:rPr lang="en-IN" dirty="0"/>
              <a:t>Front controller may be implemented as a Java object or as a script in a scripting language such as PHP, Raku, Python or Ruby</a:t>
            </a:r>
          </a:p>
          <a:p>
            <a:pPr algn="just"/>
            <a:r>
              <a:rPr lang="en-IN" dirty="0"/>
              <a:t>It is called for every request of a web session</a:t>
            </a:r>
          </a:p>
          <a:p>
            <a:pPr algn="just"/>
            <a:r>
              <a:rPr lang="en-IN" dirty="0"/>
              <a:t>The script handles the tasks that are common to the application or the framework – session handling, caching and input filtering</a:t>
            </a:r>
          </a:p>
          <a:p>
            <a:pPr algn="just"/>
            <a:r>
              <a:rPr lang="en-IN" b="0" i="0" dirty="0">
                <a:solidFill>
                  <a:srgbClr val="202122"/>
                </a:solidFill>
                <a:effectLst/>
                <a:latin typeface="Arial" panose="020B0604020202020204" pitchFamily="34" charset="0"/>
              </a:rPr>
              <a:t>Based on the specific request, it would then instantiate further objects and call methods to handle the required tasks.</a:t>
            </a:r>
            <a:br>
              <a:rPr lang="en-IN" dirty="0"/>
            </a:br>
            <a:endParaRPr lang="en-US" dirty="0"/>
          </a:p>
        </p:txBody>
      </p:sp>
    </p:spTree>
    <p:extLst>
      <p:ext uri="{BB962C8B-B14F-4D97-AF65-F5344CB8AC3E}">
        <p14:creationId xmlns:p14="http://schemas.microsoft.com/office/powerpoint/2010/main" val="332804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A5EF-3556-76A0-1601-C6E6C4C2E01F}"/>
              </a:ext>
            </a:extLst>
          </p:cNvPr>
          <p:cNvSpPr>
            <a:spLocks noGrp="1"/>
          </p:cNvSpPr>
          <p:nvPr>
            <p:ph type="title"/>
          </p:nvPr>
        </p:nvSpPr>
        <p:spPr/>
        <p:txBody>
          <a:bodyPr>
            <a:normAutofit/>
          </a:bodyPr>
          <a:lstStyle/>
          <a:p>
            <a:r>
              <a:rPr lang="en-IN" b="1" i="0" dirty="0">
                <a:solidFill>
                  <a:srgbClr val="253143"/>
                </a:solidFill>
                <a:effectLst/>
                <a:latin typeface="Inter"/>
              </a:rPr>
              <a:t>Determine Your Content Types and Components</a:t>
            </a:r>
            <a:endParaRPr lang="en-US" dirty="0"/>
          </a:p>
        </p:txBody>
      </p:sp>
      <p:sp>
        <p:nvSpPr>
          <p:cNvPr id="3" name="Content Placeholder 2">
            <a:extLst>
              <a:ext uri="{FF2B5EF4-FFF2-40B4-BE49-F238E27FC236}">
                <a16:creationId xmlns:a16="http://schemas.microsoft.com/office/drawing/2014/main" id="{47B982A9-5A4B-4930-9459-C03F8D277B50}"/>
              </a:ext>
            </a:extLst>
          </p:cNvPr>
          <p:cNvSpPr>
            <a:spLocks noGrp="1"/>
          </p:cNvSpPr>
          <p:nvPr>
            <p:ph idx="1"/>
          </p:nvPr>
        </p:nvSpPr>
        <p:spPr/>
        <p:txBody>
          <a:bodyPr>
            <a:normAutofit fontScale="92500" lnSpcReduction="20000"/>
          </a:bodyPr>
          <a:lstStyle/>
          <a:p>
            <a:pPr algn="just"/>
            <a:r>
              <a:rPr lang="en-IN" b="0" i="0" dirty="0">
                <a:solidFill>
                  <a:srgbClr val="253143"/>
                </a:solidFill>
                <a:effectLst/>
                <a:latin typeface="Inter"/>
              </a:rPr>
              <a:t>With your outline in place, it’s time to determine what kinds of content you’ll eventually need.</a:t>
            </a:r>
          </a:p>
          <a:p>
            <a:pPr algn="just"/>
            <a:r>
              <a:rPr lang="en-IN" b="0" i="0" dirty="0">
                <a:solidFill>
                  <a:srgbClr val="253143"/>
                </a:solidFill>
                <a:effectLst/>
                <a:latin typeface="Inter"/>
              </a:rPr>
              <a:t>Types of content could include an author bio, a blog post, a call to action, an image gallery, a testimonial showcase, a navigational menu, and so on. </a:t>
            </a:r>
          </a:p>
          <a:p>
            <a:pPr algn="just"/>
            <a:r>
              <a:rPr lang="en-IN" b="0" i="0" dirty="0">
                <a:solidFill>
                  <a:srgbClr val="253143"/>
                </a:solidFill>
                <a:effectLst/>
                <a:latin typeface="Inter"/>
              </a:rPr>
              <a:t>Within each of these types are the components (which may also be called “fields,” “elements,” etc.) which a content creator or manager will eventually fill in with live content. </a:t>
            </a:r>
          </a:p>
          <a:p>
            <a:pPr algn="just"/>
            <a:r>
              <a:rPr lang="en-IN" b="0" i="0" dirty="0">
                <a:solidFill>
                  <a:srgbClr val="253143"/>
                </a:solidFill>
                <a:effectLst/>
                <a:latin typeface="Inter"/>
              </a:rPr>
              <a:t>These component fields are usually </a:t>
            </a:r>
            <a:r>
              <a:rPr lang="en-IN" b="0" i="0" dirty="0" err="1">
                <a:solidFill>
                  <a:srgbClr val="253143"/>
                </a:solidFill>
                <a:effectLst/>
                <a:latin typeface="Inter"/>
              </a:rPr>
              <a:t>labeled</a:t>
            </a:r>
            <a:r>
              <a:rPr lang="en-IN" b="0" i="0" dirty="0">
                <a:solidFill>
                  <a:srgbClr val="253143"/>
                </a:solidFill>
                <a:effectLst/>
                <a:latin typeface="Inter"/>
              </a:rPr>
              <a:t> with things like “title,” “date,” “body,” etc. </a:t>
            </a:r>
          </a:p>
          <a:p>
            <a:pPr algn="just"/>
            <a:r>
              <a:rPr lang="en-IN" b="0" i="0" dirty="0">
                <a:solidFill>
                  <a:srgbClr val="253143"/>
                </a:solidFill>
                <a:effectLst/>
                <a:latin typeface="Inter"/>
              </a:rPr>
              <a:t>Don’t forget invisible components like metadata and tags that consumers may not see but that play a vital role in your content’s scalability and search engine ranking.</a:t>
            </a:r>
          </a:p>
        </p:txBody>
      </p:sp>
    </p:spTree>
    <p:extLst>
      <p:ext uri="{BB962C8B-B14F-4D97-AF65-F5344CB8AC3E}">
        <p14:creationId xmlns:p14="http://schemas.microsoft.com/office/powerpoint/2010/main" val="374797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ntent types and components">
            <a:extLst>
              <a:ext uri="{FF2B5EF4-FFF2-40B4-BE49-F238E27FC236}">
                <a16:creationId xmlns:a16="http://schemas.microsoft.com/office/drawing/2014/main" id="{6D19ECD7-BC74-015F-7E2E-251154EA4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761" y="565941"/>
            <a:ext cx="6265592" cy="572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16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C2A1-EF59-5790-AB58-17CA03161D8B}"/>
              </a:ext>
            </a:extLst>
          </p:cNvPr>
          <p:cNvSpPr>
            <a:spLocks noGrp="1"/>
          </p:cNvSpPr>
          <p:nvPr>
            <p:ph type="title"/>
          </p:nvPr>
        </p:nvSpPr>
        <p:spPr/>
        <p:txBody>
          <a:bodyPr/>
          <a:lstStyle/>
          <a:p>
            <a:r>
              <a:rPr lang="en-IN" b="1" i="0" dirty="0">
                <a:solidFill>
                  <a:srgbClr val="253143"/>
                </a:solidFill>
                <a:effectLst/>
                <a:latin typeface="Inter"/>
              </a:rPr>
              <a:t>Determine Your Content Types and Components</a:t>
            </a:r>
            <a:endParaRPr lang="en-US" dirty="0"/>
          </a:p>
        </p:txBody>
      </p:sp>
      <p:sp>
        <p:nvSpPr>
          <p:cNvPr id="3" name="Content Placeholder 2">
            <a:extLst>
              <a:ext uri="{FF2B5EF4-FFF2-40B4-BE49-F238E27FC236}">
                <a16:creationId xmlns:a16="http://schemas.microsoft.com/office/drawing/2014/main" id="{D3702AF4-A629-48E5-B8CA-AC42644B0420}"/>
              </a:ext>
            </a:extLst>
          </p:cNvPr>
          <p:cNvSpPr>
            <a:spLocks noGrp="1"/>
          </p:cNvSpPr>
          <p:nvPr>
            <p:ph idx="1"/>
          </p:nvPr>
        </p:nvSpPr>
        <p:spPr/>
        <p:txBody>
          <a:bodyPr>
            <a:normAutofit lnSpcReduction="10000"/>
          </a:bodyPr>
          <a:lstStyle/>
          <a:p>
            <a:pPr algn="l">
              <a:lnSpc>
                <a:spcPct val="150000"/>
              </a:lnSpc>
            </a:pPr>
            <a:r>
              <a:rPr lang="en-IN" b="0" i="0" dirty="0">
                <a:solidFill>
                  <a:srgbClr val="253143"/>
                </a:solidFill>
                <a:effectLst/>
                <a:latin typeface="Inter"/>
              </a:rPr>
              <a:t>The point of this step is to create a blueprint for the reusable, customizable content modules that designers and developers will bring to life in the CMS. </a:t>
            </a:r>
          </a:p>
          <a:p>
            <a:pPr algn="l">
              <a:lnSpc>
                <a:spcPct val="150000"/>
              </a:lnSpc>
            </a:pPr>
            <a:r>
              <a:rPr lang="en-IN" b="0" i="0" dirty="0">
                <a:solidFill>
                  <a:srgbClr val="253143"/>
                </a:solidFill>
                <a:effectLst/>
                <a:latin typeface="Inter"/>
              </a:rPr>
              <a:t>Here, you may design a rough sketch or wireframe so content managers can get an idea of how the content will be organized, developers can clarify questions about functionality, and you can gather feedback on how the content plan will be implemented.</a:t>
            </a:r>
          </a:p>
        </p:txBody>
      </p:sp>
    </p:spTree>
    <p:extLst>
      <p:ext uri="{BB962C8B-B14F-4D97-AF65-F5344CB8AC3E}">
        <p14:creationId xmlns:p14="http://schemas.microsoft.com/office/powerpoint/2010/main" val="821114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F4E9-AF82-6CBE-257F-CA2EA707C1F5}"/>
              </a:ext>
            </a:extLst>
          </p:cNvPr>
          <p:cNvSpPr>
            <a:spLocks noGrp="1"/>
          </p:cNvSpPr>
          <p:nvPr>
            <p:ph type="title"/>
          </p:nvPr>
        </p:nvSpPr>
        <p:spPr/>
        <p:txBody>
          <a:bodyPr>
            <a:normAutofit/>
          </a:bodyPr>
          <a:lstStyle/>
          <a:p>
            <a:r>
              <a:rPr lang="en-IN" b="1" i="0" dirty="0">
                <a:solidFill>
                  <a:srgbClr val="253143"/>
                </a:solidFill>
                <a:effectLst/>
                <a:latin typeface="Inter"/>
              </a:rPr>
              <a:t>Define Relationships to Bring the Whole Thing Together</a:t>
            </a:r>
            <a:endParaRPr lang="en-US" dirty="0"/>
          </a:p>
        </p:txBody>
      </p:sp>
      <p:sp>
        <p:nvSpPr>
          <p:cNvPr id="3" name="Content Placeholder 2">
            <a:extLst>
              <a:ext uri="{FF2B5EF4-FFF2-40B4-BE49-F238E27FC236}">
                <a16:creationId xmlns:a16="http://schemas.microsoft.com/office/drawing/2014/main" id="{ED027799-6C7C-49BF-4137-18964B7DC251}"/>
              </a:ext>
            </a:extLst>
          </p:cNvPr>
          <p:cNvSpPr>
            <a:spLocks noGrp="1"/>
          </p:cNvSpPr>
          <p:nvPr>
            <p:ph idx="1"/>
          </p:nvPr>
        </p:nvSpPr>
        <p:spPr/>
        <p:txBody>
          <a:bodyPr>
            <a:normAutofit fontScale="85000" lnSpcReduction="20000"/>
          </a:bodyPr>
          <a:lstStyle/>
          <a:p>
            <a:pPr algn="l">
              <a:lnSpc>
                <a:spcPct val="150000"/>
              </a:lnSpc>
            </a:pPr>
            <a:r>
              <a:rPr lang="en-IN" b="0" i="0" dirty="0">
                <a:solidFill>
                  <a:srgbClr val="253143"/>
                </a:solidFill>
                <a:effectLst/>
                <a:latin typeface="Inter"/>
              </a:rPr>
              <a:t>You know what content you want and how you want to display it. </a:t>
            </a:r>
          </a:p>
          <a:p>
            <a:pPr algn="l">
              <a:lnSpc>
                <a:spcPct val="150000"/>
              </a:lnSpc>
            </a:pPr>
            <a:r>
              <a:rPr lang="en-IN" b="0" i="0" dirty="0">
                <a:solidFill>
                  <a:srgbClr val="253143"/>
                </a:solidFill>
                <a:effectLst/>
                <a:latin typeface="Inter"/>
              </a:rPr>
              <a:t>Now, it is time to flesh out the final content model by defining how all of these elements function in relation to each other.</a:t>
            </a:r>
          </a:p>
          <a:p>
            <a:pPr algn="l">
              <a:lnSpc>
                <a:spcPct val="150000"/>
              </a:lnSpc>
            </a:pPr>
            <a:r>
              <a:rPr lang="en-IN" b="0" i="0" dirty="0">
                <a:solidFill>
                  <a:srgbClr val="253143"/>
                </a:solidFill>
                <a:effectLst/>
                <a:latin typeface="Inter"/>
              </a:rPr>
              <a:t>This is when you’ll finally draw out a content model to help designers create consistent templates and developers ensure they’re building out connections and functionality correctly. </a:t>
            </a:r>
          </a:p>
          <a:p>
            <a:pPr algn="l">
              <a:lnSpc>
                <a:spcPct val="150000"/>
              </a:lnSpc>
            </a:pPr>
            <a:r>
              <a:rPr lang="en-IN" b="0" i="0" dirty="0">
                <a:solidFill>
                  <a:srgbClr val="253143"/>
                </a:solidFill>
                <a:effectLst/>
                <a:latin typeface="Inter"/>
              </a:rPr>
              <a:t>The relationships you define in the content model will determine the workflow of the final CMS.</a:t>
            </a:r>
          </a:p>
        </p:txBody>
      </p:sp>
    </p:spTree>
    <p:extLst>
      <p:ext uri="{BB962C8B-B14F-4D97-AF65-F5344CB8AC3E}">
        <p14:creationId xmlns:p14="http://schemas.microsoft.com/office/powerpoint/2010/main" val="2042607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content model template">
            <a:extLst>
              <a:ext uri="{FF2B5EF4-FFF2-40B4-BE49-F238E27FC236}">
                <a16:creationId xmlns:a16="http://schemas.microsoft.com/office/drawing/2014/main" id="{D564A761-0917-C705-9499-B8B8447ED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106" y="178420"/>
            <a:ext cx="9843971"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399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3E36-9DCD-5523-CA6F-06E42E7AF9A7}"/>
              </a:ext>
            </a:extLst>
          </p:cNvPr>
          <p:cNvSpPr>
            <a:spLocks noGrp="1"/>
          </p:cNvSpPr>
          <p:nvPr>
            <p:ph type="title"/>
          </p:nvPr>
        </p:nvSpPr>
        <p:spPr>
          <a:xfrm>
            <a:off x="1195039" y="2766218"/>
            <a:ext cx="10515600" cy="1325563"/>
          </a:xfrm>
        </p:spPr>
        <p:txBody>
          <a:bodyPr/>
          <a:lstStyle/>
          <a:p>
            <a:pPr algn="ctr"/>
            <a:r>
              <a:rPr lang="en-US" dirty="0"/>
              <a:t>CONTENT AGGREGATION</a:t>
            </a:r>
          </a:p>
        </p:txBody>
      </p:sp>
    </p:spTree>
    <p:extLst>
      <p:ext uri="{BB962C8B-B14F-4D97-AF65-F5344CB8AC3E}">
        <p14:creationId xmlns:p14="http://schemas.microsoft.com/office/powerpoint/2010/main" val="1019295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715E-03F4-3C83-4B65-512A66FC46DB}"/>
              </a:ext>
            </a:extLst>
          </p:cNvPr>
          <p:cNvSpPr>
            <a:spLocks noGrp="1"/>
          </p:cNvSpPr>
          <p:nvPr>
            <p:ph type="title"/>
          </p:nvPr>
        </p:nvSpPr>
        <p:spPr/>
        <p:txBody>
          <a:bodyPr/>
          <a:lstStyle/>
          <a:p>
            <a:r>
              <a:rPr lang="en-US" dirty="0"/>
              <a:t>What is content aggregation?</a:t>
            </a:r>
          </a:p>
        </p:txBody>
      </p:sp>
      <p:sp>
        <p:nvSpPr>
          <p:cNvPr id="3" name="Content Placeholder 2">
            <a:extLst>
              <a:ext uri="{FF2B5EF4-FFF2-40B4-BE49-F238E27FC236}">
                <a16:creationId xmlns:a16="http://schemas.microsoft.com/office/drawing/2014/main" id="{42201E65-B6CF-CF8A-4450-8D8479B5A07E}"/>
              </a:ext>
            </a:extLst>
          </p:cNvPr>
          <p:cNvSpPr>
            <a:spLocks noGrp="1"/>
          </p:cNvSpPr>
          <p:nvPr>
            <p:ph idx="1"/>
          </p:nvPr>
        </p:nvSpPr>
        <p:spPr/>
        <p:txBody>
          <a:bodyPr>
            <a:normAutofit fontScale="92500" lnSpcReduction="20000"/>
          </a:bodyPr>
          <a:lstStyle/>
          <a:p>
            <a:pPr algn="just">
              <a:lnSpc>
                <a:spcPct val="150000"/>
              </a:lnSpc>
            </a:pPr>
            <a:r>
              <a:rPr lang="en-IN" b="0" i="0" dirty="0">
                <a:solidFill>
                  <a:srgbClr val="373739"/>
                </a:solidFill>
                <a:effectLst/>
                <a:latin typeface="Lato" panose="020F0502020204030203" pitchFamily="34" charset="0"/>
              </a:rPr>
              <a:t>A content aggregator is an entity that pulls together web or media content, applications or both from online sources for reuse or resale. It’s a means of curating content. </a:t>
            </a:r>
          </a:p>
          <a:p>
            <a:pPr algn="just">
              <a:lnSpc>
                <a:spcPct val="150000"/>
              </a:lnSpc>
            </a:pPr>
            <a:r>
              <a:rPr lang="en-IN" b="0" i="0" dirty="0">
                <a:solidFill>
                  <a:srgbClr val="373739"/>
                </a:solidFill>
                <a:effectLst/>
                <a:latin typeface="Lato" panose="020F0502020204030203" pitchFamily="34" charset="0"/>
              </a:rPr>
              <a:t>Two types of content aggregators exist:</a:t>
            </a:r>
          </a:p>
          <a:p>
            <a:pPr lvl="1">
              <a:lnSpc>
                <a:spcPct val="150000"/>
              </a:lnSpc>
            </a:pPr>
            <a:r>
              <a:rPr lang="en-IN" b="0" i="0" dirty="0">
                <a:solidFill>
                  <a:srgbClr val="373739"/>
                </a:solidFill>
                <a:effectLst/>
                <a:latin typeface="Lato" panose="020F0502020204030203" pitchFamily="34" charset="0"/>
              </a:rPr>
              <a:t>those who gather news and other materials from various sources for publication on their own Web sites</a:t>
            </a:r>
          </a:p>
          <a:p>
            <a:pPr lvl="1">
              <a:lnSpc>
                <a:spcPct val="150000"/>
              </a:lnSpc>
            </a:pPr>
            <a:r>
              <a:rPr lang="en-IN" b="0" i="0" dirty="0">
                <a:solidFill>
                  <a:srgbClr val="373739"/>
                </a:solidFill>
                <a:effectLst/>
                <a:latin typeface="Lato" panose="020F0502020204030203" pitchFamily="34" charset="0"/>
              </a:rPr>
              <a:t>those who syndicate content, gathering and distributing material that suits their customers’ needs</a:t>
            </a:r>
          </a:p>
          <a:p>
            <a:pPr>
              <a:lnSpc>
                <a:spcPct val="150000"/>
              </a:lnSpc>
            </a:pPr>
            <a:endParaRPr lang="en-US" dirty="0"/>
          </a:p>
        </p:txBody>
      </p:sp>
    </p:spTree>
    <p:extLst>
      <p:ext uri="{BB962C8B-B14F-4D97-AF65-F5344CB8AC3E}">
        <p14:creationId xmlns:p14="http://schemas.microsoft.com/office/powerpoint/2010/main" val="1477313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ration vs. aggregation">
            <a:extLst>
              <a:ext uri="{FF2B5EF4-FFF2-40B4-BE49-F238E27FC236}">
                <a16:creationId xmlns:a16="http://schemas.microsoft.com/office/drawing/2014/main" id="{6C58573E-357C-AE0C-7979-A741AEC05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272" y="195719"/>
            <a:ext cx="5934772" cy="646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803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29371-1D5D-2CFE-F021-C74AE9E6FFA2}"/>
              </a:ext>
            </a:extLst>
          </p:cNvPr>
          <p:cNvSpPr>
            <a:spLocks noGrp="1"/>
          </p:cNvSpPr>
          <p:nvPr>
            <p:ph type="title"/>
          </p:nvPr>
        </p:nvSpPr>
        <p:spPr/>
        <p:txBody>
          <a:bodyPr/>
          <a:lstStyle/>
          <a:p>
            <a:r>
              <a:rPr lang="en-US" dirty="0"/>
              <a:t>What is content aggregation?</a:t>
            </a:r>
          </a:p>
        </p:txBody>
      </p:sp>
      <p:sp>
        <p:nvSpPr>
          <p:cNvPr id="3" name="Content Placeholder 2">
            <a:extLst>
              <a:ext uri="{FF2B5EF4-FFF2-40B4-BE49-F238E27FC236}">
                <a16:creationId xmlns:a16="http://schemas.microsoft.com/office/drawing/2014/main" id="{82EF1937-38F9-73FD-ED3A-1E008ED89216}"/>
              </a:ext>
            </a:extLst>
          </p:cNvPr>
          <p:cNvSpPr>
            <a:spLocks noGrp="1"/>
          </p:cNvSpPr>
          <p:nvPr>
            <p:ph idx="1"/>
          </p:nvPr>
        </p:nvSpPr>
        <p:spPr/>
        <p:txBody>
          <a:bodyPr/>
          <a:lstStyle/>
          <a:p>
            <a:pPr algn="l">
              <a:lnSpc>
                <a:spcPct val="150000"/>
              </a:lnSpc>
            </a:pPr>
            <a:r>
              <a:rPr lang="en-IN" b="0" i="0" dirty="0">
                <a:effectLst/>
                <a:latin typeface="Lato" panose="020F0502020204030203" pitchFamily="34" charset="0"/>
              </a:rPr>
              <a:t>Content aggregation involves collecting materials in one place, such as:</a:t>
            </a:r>
          </a:p>
          <a:p>
            <a:pPr lvl="1">
              <a:lnSpc>
                <a:spcPct val="150000"/>
              </a:lnSpc>
            </a:pPr>
            <a:r>
              <a:rPr lang="en-IN" b="0" i="0" dirty="0">
                <a:effectLst/>
                <a:latin typeface="Lato" panose="020F0502020204030203" pitchFamily="34" charset="0"/>
              </a:rPr>
              <a:t>blogs</a:t>
            </a:r>
          </a:p>
          <a:p>
            <a:pPr lvl="1">
              <a:lnSpc>
                <a:spcPct val="150000"/>
              </a:lnSpc>
            </a:pPr>
            <a:r>
              <a:rPr lang="en-IN" b="0" i="0" dirty="0">
                <a:effectLst/>
                <a:latin typeface="Lato" panose="020F0502020204030203" pitchFamily="34" charset="0"/>
              </a:rPr>
              <a:t>newsletters</a:t>
            </a:r>
          </a:p>
          <a:p>
            <a:pPr lvl="1">
              <a:lnSpc>
                <a:spcPct val="150000"/>
              </a:lnSpc>
            </a:pPr>
            <a:r>
              <a:rPr lang="en-IN" b="0" i="0" dirty="0">
                <a:effectLst/>
                <a:latin typeface="Lato" panose="020F0502020204030203" pitchFamily="34" charset="0"/>
              </a:rPr>
              <a:t>newspaper and magazine articles</a:t>
            </a:r>
          </a:p>
          <a:p>
            <a:pPr lvl="1">
              <a:lnSpc>
                <a:spcPct val="150000"/>
              </a:lnSpc>
            </a:pPr>
            <a:r>
              <a:rPr lang="en-IN" b="0" i="0" dirty="0">
                <a:effectLst/>
                <a:latin typeface="Lato" panose="020F0502020204030203" pitchFamily="34" charset="0"/>
              </a:rPr>
              <a:t>social media posts</a:t>
            </a:r>
          </a:p>
        </p:txBody>
      </p:sp>
    </p:spTree>
    <p:extLst>
      <p:ext uri="{BB962C8B-B14F-4D97-AF65-F5344CB8AC3E}">
        <p14:creationId xmlns:p14="http://schemas.microsoft.com/office/powerpoint/2010/main" val="2188926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D812-70F8-9EAF-7EAF-AC793A23365D}"/>
              </a:ext>
            </a:extLst>
          </p:cNvPr>
          <p:cNvSpPr>
            <a:spLocks noGrp="1"/>
          </p:cNvSpPr>
          <p:nvPr>
            <p:ph type="title"/>
          </p:nvPr>
        </p:nvSpPr>
        <p:spPr/>
        <p:txBody>
          <a:bodyPr>
            <a:normAutofit/>
          </a:bodyPr>
          <a:lstStyle/>
          <a:p>
            <a:r>
              <a:rPr lang="en-IN" b="1" i="0" u="none" strike="noStrike" dirty="0">
                <a:solidFill>
                  <a:srgbClr val="373739"/>
                </a:solidFill>
                <a:effectLst/>
                <a:latin typeface="Lato" panose="020F0502020204030203" pitchFamily="34" charset="0"/>
              </a:rPr>
              <a:t>Why use a content aggregator?</a:t>
            </a:r>
            <a:endParaRPr lang="en-US" dirty="0"/>
          </a:p>
        </p:txBody>
      </p:sp>
      <p:sp>
        <p:nvSpPr>
          <p:cNvPr id="3" name="Content Placeholder 2">
            <a:extLst>
              <a:ext uri="{FF2B5EF4-FFF2-40B4-BE49-F238E27FC236}">
                <a16:creationId xmlns:a16="http://schemas.microsoft.com/office/drawing/2014/main" id="{8B7D67C9-0741-2D21-FB5F-FD31ABF01435}"/>
              </a:ext>
            </a:extLst>
          </p:cNvPr>
          <p:cNvSpPr>
            <a:spLocks noGrp="1"/>
          </p:cNvSpPr>
          <p:nvPr>
            <p:ph idx="1"/>
          </p:nvPr>
        </p:nvSpPr>
        <p:spPr/>
        <p:txBody>
          <a:bodyPr/>
          <a:lstStyle/>
          <a:p>
            <a:pPr algn="just">
              <a:lnSpc>
                <a:spcPct val="150000"/>
              </a:lnSpc>
            </a:pPr>
            <a:r>
              <a:rPr lang="en-IN" b="0" i="0" dirty="0">
                <a:effectLst/>
                <a:latin typeface="Lato" panose="020F0502020204030203" pitchFamily="34" charset="0"/>
              </a:rPr>
              <a:t>Content aggregator tool can:</a:t>
            </a:r>
          </a:p>
          <a:p>
            <a:pPr lvl="1">
              <a:lnSpc>
                <a:spcPct val="150000"/>
              </a:lnSpc>
            </a:pPr>
            <a:r>
              <a:rPr lang="en-IN" b="0" i="0" dirty="0">
                <a:effectLst/>
                <a:latin typeface="Lato" panose="020F0502020204030203" pitchFamily="34" charset="0"/>
              </a:rPr>
              <a:t>Enhance marketing efforts as part of a content marketing strategy</a:t>
            </a:r>
          </a:p>
          <a:p>
            <a:pPr lvl="1">
              <a:lnSpc>
                <a:spcPct val="150000"/>
              </a:lnSpc>
            </a:pPr>
            <a:r>
              <a:rPr lang="en-IN" b="0" i="0" dirty="0">
                <a:effectLst/>
                <a:latin typeface="Lato" panose="020F0502020204030203" pitchFamily="34" charset="0"/>
              </a:rPr>
              <a:t>power your business applications</a:t>
            </a:r>
          </a:p>
          <a:p>
            <a:pPr lvl="1">
              <a:lnSpc>
                <a:spcPct val="150000"/>
              </a:lnSpc>
            </a:pPr>
            <a:r>
              <a:rPr lang="en-IN" b="0" i="0" dirty="0">
                <a:effectLst/>
                <a:latin typeface="Lato" panose="020F0502020204030203" pitchFamily="34" charset="0"/>
              </a:rPr>
              <a:t>drive your corporate intranet</a:t>
            </a:r>
          </a:p>
          <a:p>
            <a:pPr lvl="1">
              <a:lnSpc>
                <a:spcPct val="150000"/>
              </a:lnSpc>
            </a:pPr>
            <a:r>
              <a:rPr lang="en-IN" b="0" i="0" dirty="0">
                <a:effectLst/>
                <a:latin typeface="Lato" panose="020F0502020204030203" pitchFamily="34" charset="0"/>
              </a:rPr>
              <a:t>empower you to add value to customers</a:t>
            </a:r>
          </a:p>
          <a:p>
            <a:pPr lvl="1">
              <a:lnSpc>
                <a:spcPct val="150000"/>
              </a:lnSpc>
            </a:pPr>
            <a:r>
              <a:rPr lang="en-IN" b="0" i="0" dirty="0">
                <a:effectLst/>
                <a:latin typeface="Lato" panose="020F0502020204030203" pitchFamily="34" charset="0"/>
              </a:rPr>
              <a:t>keep you up to date on industry information</a:t>
            </a:r>
          </a:p>
          <a:p>
            <a:pPr>
              <a:lnSpc>
                <a:spcPct val="150000"/>
              </a:lnSpc>
            </a:pPr>
            <a:endParaRPr lang="en-US" dirty="0"/>
          </a:p>
        </p:txBody>
      </p:sp>
    </p:spTree>
    <p:extLst>
      <p:ext uri="{BB962C8B-B14F-4D97-AF65-F5344CB8AC3E}">
        <p14:creationId xmlns:p14="http://schemas.microsoft.com/office/powerpoint/2010/main" val="43016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C7FF-5A0A-E7A7-DC88-72220D6A6C2A}"/>
              </a:ext>
            </a:extLst>
          </p:cNvPr>
          <p:cNvSpPr>
            <a:spLocks noGrp="1"/>
          </p:cNvSpPr>
          <p:nvPr>
            <p:ph type="title"/>
          </p:nvPr>
        </p:nvSpPr>
        <p:spPr/>
        <p:txBody>
          <a:bodyPr/>
          <a:lstStyle/>
          <a:p>
            <a:r>
              <a:rPr lang="en-US" dirty="0"/>
              <a:t>Alternate for front controller</a:t>
            </a:r>
          </a:p>
        </p:txBody>
      </p:sp>
      <p:sp>
        <p:nvSpPr>
          <p:cNvPr id="3" name="Content Placeholder 2">
            <a:extLst>
              <a:ext uri="{FF2B5EF4-FFF2-40B4-BE49-F238E27FC236}">
                <a16:creationId xmlns:a16="http://schemas.microsoft.com/office/drawing/2014/main" id="{623AAA3B-5F96-8BE0-0461-7730E714D37D}"/>
              </a:ext>
            </a:extLst>
          </p:cNvPr>
          <p:cNvSpPr>
            <a:spLocks noGrp="1"/>
          </p:cNvSpPr>
          <p:nvPr>
            <p:ph idx="1"/>
          </p:nvPr>
        </p:nvSpPr>
        <p:spPr/>
        <p:txBody>
          <a:bodyPr/>
          <a:lstStyle/>
          <a:p>
            <a:pPr algn="just">
              <a:lnSpc>
                <a:spcPct val="150000"/>
              </a:lnSpc>
            </a:pPr>
            <a:r>
              <a:rPr lang="en-IN" b="0" i="0" dirty="0">
                <a:solidFill>
                  <a:srgbClr val="202122"/>
                </a:solidFill>
                <a:effectLst/>
                <a:latin typeface="Arial" panose="020B0604020202020204" pitchFamily="34" charset="0"/>
              </a:rPr>
              <a:t>The alternative to a front controller is the usage of page controllers mapped to each site page or path. Although this may cause each individual controller to contain duplicate code, the page-controller approach delivers a high degree of specialization.</a:t>
            </a:r>
          </a:p>
        </p:txBody>
      </p:sp>
    </p:spTree>
    <p:extLst>
      <p:ext uri="{BB962C8B-B14F-4D97-AF65-F5344CB8AC3E}">
        <p14:creationId xmlns:p14="http://schemas.microsoft.com/office/powerpoint/2010/main" val="914790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AC5E-04F0-167A-6FCF-0F33D31A3D22}"/>
              </a:ext>
            </a:extLst>
          </p:cNvPr>
          <p:cNvSpPr>
            <a:spLocks noGrp="1"/>
          </p:cNvSpPr>
          <p:nvPr>
            <p:ph type="title"/>
          </p:nvPr>
        </p:nvSpPr>
        <p:spPr/>
        <p:txBody>
          <a:bodyPr>
            <a:normAutofit/>
          </a:bodyPr>
          <a:lstStyle/>
          <a:p>
            <a:r>
              <a:rPr lang="en-IN" b="1" i="0" dirty="0">
                <a:solidFill>
                  <a:srgbClr val="323232"/>
                </a:solidFill>
                <a:effectLst/>
                <a:latin typeface="Arial" panose="020B0604020202020204" pitchFamily="34" charset="0"/>
              </a:rPr>
              <a:t>Types of content aggregators</a:t>
            </a:r>
            <a:endParaRPr lang="en-US" dirty="0"/>
          </a:p>
        </p:txBody>
      </p:sp>
      <p:sp>
        <p:nvSpPr>
          <p:cNvPr id="3" name="Content Placeholder 2">
            <a:extLst>
              <a:ext uri="{FF2B5EF4-FFF2-40B4-BE49-F238E27FC236}">
                <a16:creationId xmlns:a16="http://schemas.microsoft.com/office/drawing/2014/main" id="{3E62CD23-2DBF-1B91-4B20-7E566100293C}"/>
              </a:ext>
            </a:extLst>
          </p:cNvPr>
          <p:cNvSpPr>
            <a:spLocks noGrp="1"/>
          </p:cNvSpPr>
          <p:nvPr>
            <p:ph idx="1"/>
          </p:nvPr>
        </p:nvSpPr>
        <p:spPr/>
        <p:txBody>
          <a:bodyPr>
            <a:normAutofit fontScale="62500" lnSpcReduction="20000"/>
          </a:bodyPr>
          <a:lstStyle/>
          <a:p>
            <a:pPr>
              <a:lnSpc>
                <a:spcPct val="170000"/>
              </a:lnSpc>
            </a:pPr>
            <a:r>
              <a:rPr lang="en-IN" b="0" i="0" dirty="0">
                <a:effectLst/>
                <a:latin typeface="Arial" panose="020B0604020202020204" pitchFamily="34" charset="0"/>
              </a:rPr>
              <a:t>Aggregators differ based on the type of content they work with and the sources they gather content from.</a:t>
            </a:r>
          </a:p>
          <a:p>
            <a:pPr algn="l">
              <a:lnSpc>
                <a:spcPct val="170000"/>
              </a:lnSpc>
            </a:pPr>
            <a:r>
              <a:rPr lang="en-IN" b="0" i="0" dirty="0">
                <a:effectLst/>
                <a:latin typeface="Arial" panose="020B0604020202020204" pitchFamily="34" charset="0"/>
              </a:rPr>
              <a:t>Some of the types of content where an aggregator may be used include the following six:</a:t>
            </a:r>
          </a:p>
          <a:p>
            <a:pPr algn="l">
              <a:lnSpc>
                <a:spcPct val="170000"/>
              </a:lnSpc>
              <a:buFont typeface="+mj-lt"/>
              <a:buAutoNum type="arabicPeriod"/>
            </a:pPr>
            <a:r>
              <a:rPr lang="en-IN" b="1" i="0" dirty="0">
                <a:effectLst/>
                <a:latin typeface="Arial" panose="020B0604020202020204" pitchFamily="34" charset="0"/>
              </a:rPr>
              <a:t>Blogs.</a:t>
            </a:r>
            <a:r>
              <a:rPr lang="en-IN" b="0" i="0" dirty="0">
                <a:effectLst/>
                <a:latin typeface="Arial" panose="020B0604020202020204" pitchFamily="34" charset="0"/>
              </a:rPr>
              <a:t> Blog aggregators gather niche blog posts from multiple sources and present them on a central site. Blog Engage is an example of a blog aggregator.</a:t>
            </a:r>
          </a:p>
          <a:p>
            <a:pPr algn="l">
              <a:lnSpc>
                <a:spcPct val="170000"/>
              </a:lnSpc>
              <a:buFont typeface="+mj-lt"/>
              <a:buAutoNum type="arabicPeriod"/>
            </a:pPr>
            <a:r>
              <a:rPr lang="en-IN" b="1" i="0" dirty="0">
                <a:effectLst/>
                <a:latin typeface="Arial" panose="020B0604020202020204" pitchFamily="34" charset="0"/>
              </a:rPr>
              <a:t>News.</a:t>
            </a:r>
            <a:r>
              <a:rPr lang="en-IN" b="0" i="0" dirty="0">
                <a:effectLst/>
                <a:latin typeface="Arial" panose="020B0604020202020204" pitchFamily="34" charset="0"/>
              </a:rPr>
              <a:t> These aggregators gather news from multiple sources. Examples include Google News and Apple News.</a:t>
            </a:r>
          </a:p>
          <a:p>
            <a:pPr algn="l">
              <a:lnSpc>
                <a:spcPct val="170000"/>
              </a:lnSpc>
              <a:buFont typeface="+mj-lt"/>
              <a:buAutoNum type="arabicPeriod"/>
            </a:pPr>
            <a:r>
              <a:rPr lang="en-IN" b="1" i="0" dirty="0">
                <a:effectLst/>
                <a:latin typeface="Arial" panose="020B0604020202020204" pitchFamily="34" charset="0"/>
              </a:rPr>
              <a:t>Social media.</a:t>
            </a:r>
            <a:r>
              <a:rPr lang="en-IN" b="0" i="0" dirty="0">
                <a:effectLst/>
                <a:latin typeface="Arial" panose="020B0604020202020204" pitchFamily="34" charset="0"/>
              </a:rPr>
              <a:t> Social media aggregators, such as Curator, take information from various social sites like Facebook and Twitter and display that information as a live feed.</a:t>
            </a:r>
          </a:p>
        </p:txBody>
      </p:sp>
    </p:spTree>
    <p:extLst>
      <p:ext uri="{BB962C8B-B14F-4D97-AF65-F5344CB8AC3E}">
        <p14:creationId xmlns:p14="http://schemas.microsoft.com/office/powerpoint/2010/main" val="3230436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BF4A-C81B-A23C-DF66-1E6742C948D0}"/>
              </a:ext>
            </a:extLst>
          </p:cNvPr>
          <p:cNvSpPr>
            <a:spLocks noGrp="1"/>
          </p:cNvSpPr>
          <p:nvPr>
            <p:ph type="title"/>
          </p:nvPr>
        </p:nvSpPr>
        <p:spPr/>
        <p:txBody>
          <a:bodyPr/>
          <a:lstStyle/>
          <a:p>
            <a:r>
              <a:rPr lang="en-IN" b="1" i="0" dirty="0">
                <a:solidFill>
                  <a:srgbClr val="323232"/>
                </a:solidFill>
                <a:effectLst/>
                <a:latin typeface="Arial" panose="020B0604020202020204" pitchFamily="34" charset="0"/>
              </a:rPr>
              <a:t>Types of content aggregators</a:t>
            </a:r>
            <a:endParaRPr lang="en-US" dirty="0"/>
          </a:p>
        </p:txBody>
      </p:sp>
      <p:sp>
        <p:nvSpPr>
          <p:cNvPr id="3" name="Content Placeholder 2">
            <a:extLst>
              <a:ext uri="{FF2B5EF4-FFF2-40B4-BE49-F238E27FC236}">
                <a16:creationId xmlns:a16="http://schemas.microsoft.com/office/drawing/2014/main" id="{14973997-6CD8-7A92-94DF-175C8C47E63D}"/>
              </a:ext>
            </a:extLst>
          </p:cNvPr>
          <p:cNvSpPr>
            <a:spLocks noGrp="1"/>
          </p:cNvSpPr>
          <p:nvPr>
            <p:ph idx="1"/>
          </p:nvPr>
        </p:nvSpPr>
        <p:spPr/>
        <p:txBody>
          <a:bodyPr>
            <a:normAutofit fontScale="92500"/>
          </a:bodyPr>
          <a:lstStyle/>
          <a:p>
            <a:pPr marL="0" indent="0" algn="l">
              <a:buNone/>
            </a:pPr>
            <a:r>
              <a:rPr lang="en-IN" b="1" i="0" dirty="0">
                <a:effectLst/>
                <a:latin typeface="Arial" panose="020B0604020202020204" pitchFamily="34" charset="0"/>
              </a:rPr>
              <a:t>4. Research</a:t>
            </a:r>
            <a:r>
              <a:rPr lang="en-IN" b="0" i="0" dirty="0">
                <a:effectLst/>
                <a:latin typeface="Arial" panose="020B0604020202020204" pitchFamily="34" charset="0"/>
              </a:rPr>
              <a:t> Research aggregators gather information from research journals to answer questions from specialists or to keep up with trends in various industries. </a:t>
            </a:r>
            <a:r>
              <a:rPr lang="en-IN" b="0" i="0" dirty="0" err="1">
                <a:effectLst/>
                <a:latin typeface="Arial" panose="020B0604020202020204" pitchFamily="34" charset="0"/>
              </a:rPr>
              <a:t>Feedly</a:t>
            </a:r>
            <a:r>
              <a:rPr lang="en-IN" b="0" i="0" dirty="0">
                <a:effectLst/>
                <a:latin typeface="Arial" panose="020B0604020202020204" pitchFamily="34" charset="0"/>
              </a:rPr>
              <a:t> can be used to aggregate research articles.</a:t>
            </a:r>
          </a:p>
          <a:p>
            <a:pPr marL="0" indent="0" algn="l">
              <a:buNone/>
            </a:pPr>
            <a:r>
              <a:rPr lang="en-IN" b="1" i="0" dirty="0">
                <a:effectLst/>
                <a:latin typeface="Arial" panose="020B0604020202020204" pitchFamily="34" charset="0"/>
              </a:rPr>
              <a:t>5. Services</a:t>
            </a:r>
            <a:r>
              <a:rPr lang="en-IN" b="0" i="0" dirty="0">
                <a:effectLst/>
                <a:latin typeface="Arial" panose="020B0604020202020204" pitchFamily="34" charset="0"/>
              </a:rPr>
              <a:t>. Service aggregators gather multiple service providers and categorize them to make it easier for users to browse through the choices and select one. For example, Airbnb presents all the possible places a user could stay in a particular location.</a:t>
            </a:r>
          </a:p>
          <a:p>
            <a:pPr marL="0" indent="0" algn="l">
              <a:buNone/>
            </a:pPr>
            <a:r>
              <a:rPr lang="en-IN" b="1" i="0" dirty="0">
                <a:effectLst/>
                <a:latin typeface="Arial" panose="020B0604020202020204" pitchFamily="34" charset="0"/>
              </a:rPr>
              <a:t>6. Video</a:t>
            </a:r>
            <a:r>
              <a:rPr lang="en-IN" b="0" i="0" dirty="0">
                <a:effectLst/>
                <a:latin typeface="Arial" panose="020B0604020202020204" pitchFamily="34" charset="0"/>
              </a:rPr>
              <a:t>. Video aggregators bring together recently published videos on specific topics from a variety of sites. YouTube is an example of a video aggregator.</a:t>
            </a:r>
          </a:p>
          <a:p>
            <a:endParaRPr lang="en-US" dirty="0"/>
          </a:p>
        </p:txBody>
      </p:sp>
    </p:spTree>
    <p:extLst>
      <p:ext uri="{BB962C8B-B14F-4D97-AF65-F5344CB8AC3E}">
        <p14:creationId xmlns:p14="http://schemas.microsoft.com/office/powerpoint/2010/main" val="1610428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oogle News content aggregation">
            <a:extLst>
              <a:ext uri="{FF2B5EF4-FFF2-40B4-BE49-F238E27FC236}">
                <a16:creationId xmlns:a16="http://schemas.microsoft.com/office/drawing/2014/main" id="{825015AA-C7EE-6E7D-3D33-69391E780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63" y="379402"/>
            <a:ext cx="10016273" cy="609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08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4225-8F5C-1691-2DD0-C8C2523FC74B}"/>
              </a:ext>
            </a:extLst>
          </p:cNvPr>
          <p:cNvSpPr>
            <a:spLocks noGrp="1"/>
          </p:cNvSpPr>
          <p:nvPr>
            <p:ph type="title"/>
          </p:nvPr>
        </p:nvSpPr>
        <p:spPr/>
        <p:txBody>
          <a:bodyPr>
            <a:normAutofit/>
          </a:bodyPr>
          <a:lstStyle/>
          <a:p>
            <a:r>
              <a:rPr lang="en-IN" b="1" i="0" dirty="0">
                <a:solidFill>
                  <a:srgbClr val="323232"/>
                </a:solidFill>
                <a:effectLst/>
                <a:latin typeface="Arial" panose="020B0604020202020204" pitchFamily="34" charset="0"/>
              </a:rPr>
              <a:t>Examples of content aggregators</a:t>
            </a:r>
            <a:endParaRPr lang="en-US" dirty="0"/>
          </a:p>
        </p:txBody>
      </p:sp>
      <p:sp>
        <p:nvSpPr>
          <p:cNvPr id="3" name="Content Placeholder 2">
            <a:extLst>
              <a:ext uri="{FF2B5EF4-FFF2-40B4-BE49-F238E27FC236}">
                <a16:creationId xmlns:a16="http://schemas.microsoft.com/office/drawing/2014/main" id="{57AF2EB6-29FB-3480-77AD-744BD610B89E}"/>
              </a:ext>
            </a:extLst>
          </p:cNvPr>
          <p:cNvSpPr>
            <a:spLocks noGrp="1"/>
          </p:cNvSpPr>
          <p:nvPr>
            <p:ph idx="1"/>
          </p:nvPr>
        </p:nvSpPr>
        <p:spPr/>
        <p:txBody>
          <a:bodyPr>
            <a:normAutofit/>
          </a:bodyPr>
          <a:lstStyle/>
          <a:p>
            <a:pPr algn="l"/>
            <a:r>
              <a:rPr lang="en-IN" b="0" i="0" dirty="0">
                <a:effectLst/>
                <a:latin typeface="Arial" panose="020B0604020202020204" pitchFamily="34" charset="0"/>
              </a:rPr>
              <a:t>Content aggregators are usually web-based tools or applications. </a:t>
            </a:r>
          </a:p>
          <a:p>
            <a:pPr algn="l"/>
            <a:r>
              <a:rPr lang="en-IN" b="0" i="0" dirty="0">
                <a:effectLst/>
                <a:latin typeface="Arial" panose="020B0604020202020204" pitchFamily="34" charset="0"/>
              </a:rPr>
              <a:t>Some tools can aggregate different content types and are often customizable to enable users to focus on specific types of content.</a:t>
            </a:r>
          </a:p>
          <a:p>
            <a:pPr lvl="1"/>
            <a:r>
              <a:rPr lang="en-IN" b="0" i="0" dirty="0">
                <a:effectLst/>
                <a:latin typeface="Arial" panose="020B0604020202020204" pitchFamily="34" charset="0"/>
              </a:rPr>
              <a:t>Google News aggregates news content</a:t>
            </a:r>
          </a:p>
          <a:p>
            <a:pPr lvl="1"/>
            <a:r>
              <a:rPr lang="en-IN" b="0" i="0" dirty="0">
                <a:effectLst/>
                <a:latin typeface="Arial" panose="020B0604020202020204" pitchFamily="34" charset="0"/>
              </a:rPr>
              <a:t>Apple Podcasts aggregates podcasts.</a:t>
            </a:r>
          </a:p>
          <a:p>
            <a:pPr lvl="1"/>
            <a:r>
              <a:rPr lang="en-IN" b="0" i="0" dirty="0">
                <a:effectLst/>
                <a:latin typeface="Arial" panose="020B0604020202020204" pitchFamily="34" charset="0"/>
              </a:rPr>
              <a:t>Rotten Tomatoes aggregates movie reviews.</a:t>
            </a:r>
          </a:p>
          <a:p>
            <a:pPr lvl="1"/>
            <a:r>
              <a:rPr lang="en-IN" dirty="0">
                <a:latin typeface="Arial" panose="020B0604020202020204" pitchFamily="34" charset="0"/>
              </a:rPr>
              <a:t>Reddit </a:t>
            </a:r>
            <a:r>
              <a:rPr lang="en-IN" b="0" i="0" dirty="0">
                <a:effectLst/>
                <a:latin typeface="Arial" panose="020B0604020202020204" pitchFamily="34" charset="0"/>
              </a:rPr>
              <a:t>is a news and social content aggregator.</a:t>
            </a:r>
            <a:br>
              <a:rPr lang="en-IN" dirty="0"/>
            </a:br>
            <a:endParaRPr lang="en-US" dirty="0"/>
          </a:p>
        </p:txBody>
      </p:sp>
    </p:spTree>
    <p:extLst>
      <p:ext uri="{BB962C8B-B14F-4D97-AF65-F5344CB8AC3E}">
        <p14:creationId xmlns:p14="http://schemas.microsoft.com/office/powerpoint/2010/main" val="1976513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1DD3-540E-97DE-7E52-72207C6F620E}"/>
              </a:ext>
            </a:extLst>
          </p:cNvPr>
          <p:cNvSpPr>
            <a:spLocks noGrp="1"/>
          </p:cNvSpPr>
          <p:nvPr>
            <p:ph type="title"/>
          </p:nvPr>
        </p:nvSpPr>
        <p:spPr/>
        <p:txBody>
          <a:bodyPr/>
          <a:lstStyle/>
          <a:p>
            <a:r>
              <a:rPr lang="en-US" dirty="0"/>
              <a:t>How to start with content aggregation?</a:t>
            </a:r>
          </a:p>
        </p:txBody>
      </p:sp>
      <p:sp>
        <p:nvSpPr>
          <p:cNvPr id="3" name="Content Placeholder 2">
            <a:extLst>
              <a:ext uri="{FF2B5EF4-FFF2-40B4-BE49-F238E27FC236}">
                <a16:creationId xmlns:a16="http://schemas.microsoft.com/office/drawing/2014/main" id="{2E3E85CA-112F-CFE8-59B9-6F238A74E4AA}"/>
              </a:ext>
            </a:extLst>
          </p:cNvPr>
          <p:cNvSpPr>
            <a:spLocks noGrp="1"/>
          </p:cNvSpPr>
          <p:nvPr>
            <p:ph idx="1"/>
          </p:nvPr>
        </p:nvSpPr>
        <p:spPr/>
        <p:txBody>
          <a:bodyPr/>
          <a:lstStyle/>
          <a:p>
            <a:pPr>
              <a:lnSpc>
                <a:spcPct val="150000"/>
              </a:lnSpc>
            </a:pPr>
            <a:r>
              <a:rPr lang="en-US" dirty="0"/>
              <a:t>Sites – WordPress</a:t>
            </a:r>
          </a:p>
          <a:p>
            <a:pPr>
              <a:lnSpc>
                <a:spcPct val="150000"/>
              </a:lnSpc>
            </a:pPr>
            <a:r>
              <a:rPr lang="en-US" dirty="0"/>
              <a:t>Requirements:</a:t>
            </a:r>
          </a:p>
          <a:p>
            <a:pPr lvl="1">
              <a:lnSpc>
                <a:spcPct val="150000"/>
              </a:lnSpc>
            </a:pPr>
            <a:r>
              <a:rPr lang="en-US" dirty="0"/>
              <a:t>A domain name</a:t>
            </a:r>
          </a:p>
          <a:p>
            <a:pPr lvl="1">
              <a:lnSpc>
                <a:spcPct val="150000"/>
              </a:lnSpc>
            </a:pPr>
            <a:r>
              <a:rPr lang="en-US" dirty="0"/>
              <a:t>Web hosting service</a:t>
            </a:r>
          </a:p>
          <a:p>
            <a:pPr lvl="1">
              <a:lnSpc>
                <a:spcPct val="150000"/>
              </a:lnSpc>
            </a:pPr>
            <a:r>
              <a:rPr lang="en-US" dirty="0"/>
              <a:t>Access to RSS feed plugin or feature </a:t>
            </a:r>
          </a:p>
        </p:txBody>
      </p:sp>
    </p:spTree>
    <p:extLst>
      <p:ext uri="{BB962C8B-B14F-4D97-AF65-F5344CB8AC3E}">
        <p14:creationId xmlns:p14="http://schemas.microsoft.com/office/powerpoint/2010/main" val="8342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04E1-6ADE-5E79-EC55-B6BFF1E3970B}"/>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707A29F6-F97B-3FE1-3F0C-559FDD7BB7BF}"/>
              </a:ext>
            </a:extLst>
          </p:cNvPr>
          <p:cNvSpPr>
            <a:spLocks noGrp="1"/>
          </p:cNvSpPr>
          <p:nvPr>
            <p:ph idx="1"/>
          </p:nvPr>
        </p:nvSpPr>
        <p:spPr/>
        <p:txBody>
          <a:bodyPr>
            <a:normAutofit fontScale="92500" lnSpcReduction="20000"/>
          </a:bodyPr>
          <a:lstStyle/>
          <a:p>
            <a:pPr algn="l">
              <a:lnSpc>
                <a:spcPct val="150000"/>
              </a:lnSpc>
              <a:buFont typeface="+mj-lt"/>
              <a:buAutoNum type="arabicPeriod"/>
            </a:pPr>
            <a:r>
              <a:rPr lang="en-IN" b="1" i="0" dirty="0">
                <a:effectLst/>
                <a:latin typeface="Arial" panose="020B0604020202020204" pitchFamily="34" charset="0"/>
              </a:rPr>
              <a:t>Add value.</a:t>
            </a:r>
            <a:r>
              <a:rPr lang="en-IN" b="0" i="0" dirty="0">
                <a:effectLst/>
                <a:latin typeface="Arial" panose="020B0604020202020204" pitchFamily="34" charset="0"/>
              </a:rPr>
              <a:t> Posting content from another source should be part of a broader context that enhances the user experience. There should be a good reason why the user is getting the content from the aggregator as opposed to using the original source.</a:t>
            </a:r>
          </a:p>
          <a:p>
            <a:pPr algn="l">
              <a:lnSpc>
                <a:spcPct val="150000"/>
              </a:lnSpc>
              <a:buFont typeface="+mj-lt"/>
              <a:buAutoNum type="arabicPeriod"/>
            </a:pPr>
            <a:r>
              <a:rPr lang="en-IN" b="1" i="0" dirty="0">
                <a:effectLst/>
                <a:latin typeface="Arial" panose="020B0604020202020204" pitchFamily="34" charset="0"/>
              </a:rPr>
              <a:t>Diversity is important.</a:t>
            </a:r>
            <a:r>
              <a:rPr lang="en-IN" b="0" i="0" dirty="0">
                <a:effectLst/>
                <a:latin typeface="Arial" panose="020B0604020202020204" pitchFamily="34" charset="0"/>
              </a:rPr>
              <a:t> If the goal of the aggregator is to present users with a selection of content from the web, make sure all of the content doesn't come from the same source. Having different content sources adds value.</a:t>
            </a:r>
          </a:p>
        </p:txBody>
      </p:sp>
    </p:spTree>
    <p:extLst>
      <p:ext uri="{BB962C8B-B14F-4D97-AF65-F5344CB8AC3E}">
        <p14:creationId xmlns:p14="http://schemas.microsoft.com/office/powerpoint/2010/main" val="3256425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FFBB-9D71-B04C-D349-6D46712D720C}"/>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056E22C6-A338-5742-7D6A-418BC4FA50F1}"/>
              </a:ext>
            </a:extLst>
          </p:cNvPr>
          <p:cNvSpPr>
            <a:spLocks noGrp="1"/>
          </p:cNvSpPr>
          <p:nvPr>
            <p:ph idx="1"/>
          </p:nvPr>
        </p:nvSpPr>
        <p:spPr/>
        <p:txBody>
          <a:bodyPr/>
          <a:lstStyle/>
          <a:p>
            <a:pPr marL="0" indent="0" algn="l">
              <a:buNone/>
            </a:pPr>
            <a:r>
              <a:rPr lang="en-IN" b="1" i="0" dirty="0">
                <a:effectLst/>
                <a:latin typeface="Arial" panose="020B0604020202020204" pitchFamily="34" charset="0"/>
              </a:rPr>
              <a:t>3. Link to the original.</a:t>
            </a:r>
            <a:r>
              <a:rPr lang="en-IN" b="0" i="0" dirty="0">
                <a:effectLst/>
                <a:latin typeface="Arial" panose="020B0604020202020204" pitchFamily="34" charset="0"/>
              </a:rPr>
              <a:t> Give users the option to access the original source of the aggregated content, especially in the case of news stories and blogs. This benefits both the creator and the user.</a:t>
            </a:r>
          </a:p>
          <a:p>
            <a:pPr marL="0" indent="0" algn="l">
              <a:buNone/>
            </a:pPr>
            <a:endParaRPr lang="en-IN" b="0" i="0" dirty="0">
              <a:effectLst/>
              <a:latin typeface="Arial" panose="020B0604020202020204" pitchFamily="34" charset="0"/>
            </a:endParaRPr>
          </a:p>
          <a:p>
            <a:pPr marL="0" indent="0" algn="l">
              <a:buNone/>
            </a:pPr>
            <a:r>
              <a:rPr lang="en-IN" b="1" i="0" dirty="0">
                <a:effectLst/>
                <a:latin typeface="Arial" panose="020B0604020202020204" pitchFamily="34" charset="0"/>
              </a:rPr>
              <a:t>4. Quality is more important than quantity</a:t>
            </a:r>
            <a:r>
              <a:rPr lang="en-IN" b="0" i="0" dirty="0">
                <a:effectLst/>
                <a:latin typeface="Arial" panose="020B0604020202020204" pitchFamily="34" charset="0"/>
              </a:rPr>
              <a:t>. It is important to present only valuable information to readers because the point of aggregation is to organize information and do some of the screening for the user. This is why curation to complement aggregation is often a good idea.</a:t>
            </a:r>
          </a:p>
          <a:p>
            <a:endParaRPr lang="en-US" dirty="0"/>
          </a:p>
        </p:txBody>
      </p:sp>
    </p:spTree>
    <p:extLst>
      <p:ext uri="{BB962C8B-B14F-4D97-AF65-F5344CB8AC3E}">
        <p14:creationId xmlns:p14="http://schemas.microsoft.com/office/powerpoint/2010/main" val="3161044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237E-64A2-C13B-F88F-AD910128A92D}"/>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D3768A77-D219-BDD9-EEC3-0D01FDE22AEF}"/>
              </a:ext>
            </a:extLst>
          </p:cNvPr>
          <p:cNvSpPr>
            <a:spLocks noGrp="1"/>
          </p:cNvSpPr>
          <p:nvPr>
            <p:ph idx="1"/>
          </p:nvPr>
        </p:nvSpPr>
        <p:spPr/>
        <p:txBody>
          <a:bodyPr>
            <a:normAutofit lnSpcReduction="10000"/>
          </a:bodyPr>
          <a:lstStyle/>
          <a:p>
            <a:r>
              <a:rPr lang="en-US" dirty="0"/>
              <a:t>Faster learning</a:t>
            </a:r>
          </a:p>
          <a:p>
            <a:r>
              <a:rPr lang="en-US" dirty="0"/>
              <a:t>Automation opportunities</a:t>
            </a:r>
          </a:p>
          <a:p>
            <a:r>
              <a:rPr lang="en-US" dirty="0"/>
              <a:t>Increased traffic</a:t>
            </a:r>
          </a:p>
          <a:p>
            <a:r>
              <a:rPr lang="en-US" dirty="0"/>
              <a:t>Low cost</a:t>
            </a:r>
          </a:p>
          <a:p>
            <a:r>
              <a:rPr lang="en-US" dirty="0"/>
              <a:t>Customization</a:t>
            </a:r>
          </a:p>
          <a:p>
            <a:r>
              <a:rPr lang="en-US" dirty="0"/>
              <a:t>Improved user engagement</a:t>
            </a:r>
          </a:p>
          <a:p>
            <a:r>
              <a:rPr lang="en-US" dirty="0"/>
              <a:t>Trend identification</a:t>
            </a:r>
          </a:p>
          <a:p>
            <a:r>
              <a:rPr lang="en-US" dirty="0"/>
              <a:t>Diversified information</a:t>
            </a:r>
          </a:p>
          <a:p>
            <a:r>
              <a:rPr lang="en-US" dirty="0"/>
              <a:t>Search Engine Optimization</a:t>
            </a:r>
          </a:p>
        </p:txBody>
      </p:sp>
    </p:spTree>
    <p:extLst>
      <p:ext uri="{BB962C8B-B14F-4D97-AF65-F5344CB8AC3E}">
        <p14:creationId xmlns:p14="http://schemas.microsoft.com/office/powerpoint/2010/main" val="894513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D170-06CE-3C87-6573-76A1F42A957C}"/>
              </a:ext>
            </a:extLst>
          </p:cNvPr>
          <p:cNvSpPr>
            <a:spLocks noGrp="1"/>
          </p:cNvSpPr>
          <p:nvPr>
            <p:ph type="title"/>
          </p:nvPr>
        </p:nvSpPr>
        <p:spPr/>
        <p:txBody>
          <a:bodyPr/>
          <a:lstStyle/>
          <a:p>
            <a:r>
              <a:rPr lang="en-US" dirty="0"/>
              <a:t>Tools</a:t>
            </a:r>
          </a:p>
        </p:txBody>
      </p:sp>
      <p:sp>
        <p:nvSpPr>
          <p:cNvPr id="3" name="Content Placeholder 2">
            <a:extLst>
              <a:ext uri="{FF2B5EF4-FFF2-40B4-BE49-F238E27FC236}">
                <a16:creationId xmlns:a16="http://schemas.microsoft.com/office/drawing/2014/main" id="{E3739E5E-1ABA-560B-3046-8388AF791858}"/>
              </a:ext>
            </a:extLst>
          </p:cNvPr>
          <p:cNvSpPr>
            <a:spLocks noGrp="1"/>
          </p:cNvSpPr>
          <p:nvPr>
            <p:ph idx="1"/>
          </p:nvPr>
        </p:nvSpPr>
        <p:spPr/>
        <p:txBody>
          <a:bodyPr/>
          <a:lstStyle/>
          <a:p>
            <a:r>
              <a:rPr lang="en-US" dirty="0" err="1"/>
              <a:t>Octoparse</a:t>
            </a:r>
            <a:endParaRPr lang="en-US" dirty="0"/>
          </a:p>
          <a:p>
            <a:r>
              <a:rPr lang="en-US" dirty="0"/>
              <a:t>Google News</a:t>
            </a:r>
          </a:p>
          <a:p>
            <a:r>
              <a:rPr lang="en-US" dirty="0" err="1"/>
              <a:t>Taggbox</a:t>
            </a:r>
            <a:endParaRPr lang="en-US" dirty="0"/>
          </a:p>
          <a:p>
            <a:r>
              <a:rPr lang="en-US" dirty="0" err="1"/>
              <a:t>Castbox</a:t>
            </a:r>
            <a:endParaRPr lang="en-US" dirty="0"/>
          </a:p>
          <a:p>
            <a:r>
              <a:rPr lang="en-US" dirty="0" err="1"/>
              <a:t>Alltop</a:t>
            </a:r>
            <a:endParaRPr lang="en-US" dirty="0"/>
          </a:p>
          <a:p>
            <a:r>
              <a:rPr lang="en-US" dirty="0" err="1"/>
              <a:t>Flockler</a:t>
            </a:r>
            <a:endParaRPr lang="en-US" dirty="0"/>
          </a:p>
          <a:p>
            <a:r>
              <a:rPr lang="en-US" dirty="0" err="1"/>
              <a:t>Feedly</a:t>
            </a:r>
            <a:endParaRPr lang="en-US" dirty="0"/>
          </a:p>
        </p:txBody>
      </p:sp>
    </p:spTree>
    <p:extLst>
      <p:ext uri="{BB962C8B-B14F-4D97-AF65-F5344CB8AC3E}">
        <p14:creationId xmlns:p14="http://schemas.microsoft.com/office/powerpoint/2010/main" val="446541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5011-2D1F-862E-7936-AACC91BB3845}"/>
              </a:ext>
            </a:extLst>
          </p:cNvPr>
          <p:cNvSpPr>
            <a:spLocks noGrp="1"/>
          </p:cNvSpPr>
          <p:nvPr>
            <p:ph type="title"/>
          </p:nvPr>
        </p:nvSpPr>
        <p:spPr>
          <a:xfrm>
            <a:off x="838200" y="2766218"/>
            <a:ext cx="10515600" cy="1325563"/>
          </a:xfrm>
        </p:spPr>
        <p:txBody>
          <a:bodyPr/>
          <a:lstStyle/>
          <a:p>
            <a:pPr algn="ctr"/>
            <a:r>
              <a:rPr lang="en-US" dirty="0"/>
              <a:t>PLUG-IN</a:t>
            </a:r>
          </a:p>
        </p:txBody>
      </p:sp>
    </p:spTree>
    <p:extLst>
      <p:ext uri="{BB962C8B-B14F-4D97-AF65-F5344CB8AC3E}">
        <p14:creationId xmlns:p14="http://schemas.microsoft.com/office/powerpoint/2010/main" val="3728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011DE-9785-EB20-1351-64C89CE868A8}"/>
              </a:ext>
            </a:extLst>
          </p:cNvPr>
          <p:cNvSpPr>
            <a:spLocks noGrp="1"/>
          </p:cNvSpPr>
          <p:nvPr>
            <p:ph type="title"/>
          </p:nvPr>
        </p:nvSpPr>
        <p:spPr/>
        <p:txBody>
          <a:bodyPr>
            <a:normAutofit/>
          </a:bodyPr>
          <a:lstStyle/>
          <a:p>
            <a:r>
              <a:rPr lang="en-IN" dirty="0">
                <a:solidFill>
                  <a:srgbClr val="202122"/>
                </a:solidFill>
                <a:latin typeface="Arial" panose="020B0604020202020204" pitchFamily="34" charset="0"/>
              </a:rPr>
              <a:t>A</a:t>
            </a:r>
            <a:r>
              <a:rPr lang="en-IN" b="0" i="0" dirty="0">
                <a:solidFill>
                  <a:srgbClr val="202122"/>
                </a:solidFill>
                <a:effectLst/>
                <a:latin typeface="Arial" panose="020B0604020202020204" pitchFamily="34" charset="0"/>
              </a:rPr>
              <a:t>pplication frameworks that  implement the front controller pattern</a:t>
            </a:r>
            <a:endParaRPr lang="en-US" dirty="0"/>
          </a:p>
        </p:txBody>
      </p:sp>
      <p:sp>
        <p:nvSpPr>
          <p:cNvPr id="3" name="Content Placeholder 2">
            <a:extLst>
              <a:ext uri="{FF2B5EF4-FFF2-40B4-BE49-F238E27FC236}">
                <a16:creationId xmlns:a16="http://schemas.microsoft.com/office/drawing/2014/main" id="{0D3D3891-D631-9B36-F3B9-EAF9218C2B10}"/>
              </a:ext>
            </a:extLst>
          </p:cNvPr>
          <p:cNvSpPr>
            <a:spLocks noGrp="1"/>
          </p:cNvSpPr>
          <p:nvPr>
            <p:ph idx="1"/>
          </p:nvPr>
        </p:nvSpPr>
        <p:spPr/>
        <p:txBody>
          <a:bodyPr>
            <a:normAutofit fontScale="70000" lnSpcReduction="20000"/>
          </a:bodyPr>
          <a:lstStyle/>
          <a:p>
            <a:pPr algn="just">
              <a:lnSpc>
                <a:spcPct val="150000"/>
              </a:lnSpc>
            </a:pPr>
            <a:r>
              <a:rPr lang="en-US" dirty="0"/>
              <a:t>Apache Struts</a:t>
            </a:r>
          </a:p>
          <a:p>
            <a:pPr algn="just">
              <a:lnSpc>
                <a:spcPct val="150000"/>
              </a:lnSpc>
            </a:pPr>
            <a:r>
              <a:rPr lang="en-US" dirty="0"/>
              <a:t>ASP.NET MVC</a:t>
            </a:r>
          </a:p>
          <a:p>
            <a:pPr algn="just">
              <a:lnSpc>
                <a:spcPct val="150000"/>
              </a:lnSpc>
            </a:pPr>
            <a:r>
              <a:rPr lang="en-US" dirty="0"/>
              <a:t>Cairngorm framework in Adobe Flex</a:t>
            </a:r>
          </a:p>
          <a:p>
            <a:pPr algn="just">
              <a:lnSpc>
                <a:spcPct val="150000"/>
              </a:lnSpc>
            </a:pPr>
            <a:r>
              <a:rPr lang="en-US" dirty="0" err="1"/>
              <a:t>Bailador</a:t>
            </a:r>
            <a:r>
              <a:rPr lang="en-US" dirty="0"/>
              <a:t> framework in Raku</a:t>
            </a:r>
          </a:p>
          <a:p>
            <a:pPr algn="just">
              <a:lnSpc>
                <a:spcPct val="150000"/>
              </a:lnSpc>
            </a:pPr>
            <a:r>
              <a:rPr lang="en-US" dirty="0"/>
              <a:t>Drupal</a:t>
            </a:r>
          </a:p>
          <a:p>
            <a:pPr algn="just">
              <a:lnSpc>
                <a:spcPct val="150000"/>
              </a:lnSpc>
            </a:pPr>
            <a:r>
              <a:rPr lang="en-US" dirty="0"/>
              <a:t>MVC framework in PHP</a:t>
            </a:r>
          </a:p>
          <a:p>
            <a:pPr algn="just">
              <a:lnSpc>
                <a:spcPct val="150000"/>
              </a:lnSpc>
            </a:pPr>
            <a:r>
              <a:rPr lang="en-US" dirty="0"/>
              <a:t>Spring framework</a:t>
            </a:r>
          </a:p>
          <a:p>
            <a:pPr algn="just">
              <a:lnSpc>
                <a:spcPct val="150000"/>
              </a:lnSpc>
            </a:pPr>
            <a:r>
              <a:rPr lang="en-US" dirty="0" err="1"/>
              <a:t>Yesod</a:t>
            </a:r>
            <a:r>
              <a:rPr lang="en-US" dirty="0"/>
              <a:t> in Haskell</a:t>
            </a:r>
          </a:p>
        </p:txBody>
      </p:sp>
    </p:spTree>
    <p:extLst>
      <p:ext uri="{BB962C8B-B14F-4D97-AF65-F5344CB8AC3E}">
        <p14:creationId xmlns:p14="http://schemas.microsoft.com/office/powerpoint/2010/main" val="3956539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42484-7BA5-21C1-4259-C5982C76ADE1}"/>
              </a:ext>
            </a:extLst>
          </p:cNvPr>
          <p:cNvSpPr>
            <a:spLocks noGrp="1"/>
          </p:cNvSpPr>
          <p:nvPr>
            <p:ph type="title"/>
          </p:nvPr>
        </p:nvSpPr>
        <p:spPr/>
        <p:txBody>
          <a:bodyPr/>
          <a:lstStyle/>
          <a:p>
            <a:r>
              <a:rPr lang="en-US" dirty="0"/>
              <a:t>What are Plug-ins?</a:t>
            </a:r>
          </a:p>
        </p:txBody>
      </p:sp>
      <p:sp>
        <p:nvSpPr>
          <p:cNvPr id="3" name="Content Placeholder 2">
            <a:extLst>
              <a:ext uri="{FF2B5EF4-FFF2-40B4-BE49-F238E27FC236}">
                <a16:creationId xmlns:a16="http://schemas.microsoft.com/office/drawing/2014/main" id="{093A8BB5-F341-27CA-DA49-8D85FF68CD7F}"/>
              </a:ext>
            </a:extLst>
          </p:cNvPr>
          <p:cNvSpPr>
            <a:spLocks noGrp="1"/>
          </p:cNvSpPr>
          <p:nvPr>
            <p:ph idx="1"/>
          </p:nvPr>
        </p:nvSpPr>
        <p:spPr/>
        <p:txBody>
          <a:bodyPr/>
          <a:lstStyle/>
          <a:p>
            <a:pPr algn="l">
              <a:lnSpc>
                <a:spcPct val="150000"/>
              </a:lnSpc>
            </a:pPr>
            <a:r>
              <a:rPr lang="en-IN" i="0" dirty="0">
                <a:effectLst/>
                <a:latin typeface="Georgia" panose="02040502050405020303" pitchFamily="18" charset="0"/>
              </a:rPr>
              <a:t>plug-in, also called add-on or extension, computer software that adds new functions to a host program without altering the host program itself. </a:t>
            </a:r>
          </a:p>
          <a:p>
            <a:pPr algn="l">
              <a:lnSpc>
                <a:spcPct val="150000"/>
              </a:lnSpc>
            </a:pPr>
            <a:r>
              <a:rPr lang="en-IN" i="0" dirty="0">
                <a:effectLst/>
                <a:latin typeface="Georgia" panose="02040502050405020303" pitchFamily="18" charset="0"/>
              </a:rPr>
              <a:t>Widely used in digital audio, video, and Web browsing, plug-ins enable programmers to update a host program while keeping the user within the program’s </a:t>
            </a:r>
            <a:r>
              <a:rPr lang="en-IN" i="0" u="none" strike="noStrike" dirty="0">
                <a:effectLst/>
                <a:latin typeface="Georgia" panose="02040502050405020303" pitchFamily="18" charset="0"/>
              </a:rPr>
              <a:t>environment</a:t>
            </a:r>
            <a:r>
              <a:rPr lang="en-IN" i="0" dirty="0">
                <a:effectLst/>
                <a:latin typeface="Georgia" panose="02040502050405020303" pitchFamily="18" charset="0"/>
              </a:rPr>
              <a:t>.</a:t>
            </a:r>
          </a:p>
        </p:txBody>
      </p:sp>
    </p:spTree>
    <p:extLst>
      <p:ext uri="{BB962C8B-B14F-4D97-AF65-F5344CB8AC3E}">
        <p14:creationId xmlns:p14="http://schemas.microsoft.com/office/powerpoint/2010/main" val="1000564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9A30-09FE-45FA-6786-08D05BD112E6}"/>
              </a:ext>
            </a:extLst>
          </p:cNvPr>
          <p:cNvSpPr>
            <a:spLocks noGrp="1"/>
          </p:cNvSpPr>
          <p:nvPr>
            <p:ph type="title"/>
          </p:nvPr>
        </p:nvSpPr>
        <p:spPr/>
        <p:txBody>
          <a:bodyPr/>
          <a:lstStyle/>
          <a:p>
            <a:r>
              <a:rPr lang="en-US" dirty="0"/>
              <a:t>History of Plugins</a:t>
            </a:r>
          </a:p>
        </p:txBody>
      </p:sp>
      <p:sp>
        <p:nvSpPr>
          <p:cNvPr id="3" name="Content Placeholder 2">
            <a:extLst>
              <a:ext uri="{FF2B5EF4-FFF2-40B4-BE49-F238E27FC236}">
                <a16:creationId xmlns:a16="http://schemas.microsoft.com/office/drawing/2014/main" id="{C5BD4C1A-0427-BA0C-56F8-A155D73318C6}"/>
              </a:ext>
            </a:extLst>
          </p:cNvPr>
          <p:cNvSpPr>
            <a:spLocks noGrp="1"/>
          </p:cNvSpPr>
          <p:nvPr>
            <p:ph idx="1"/>
          </p:nvPr>
        </p:nvSpPr>
        <p:spPr/>
        <p:txBody>
          <a:bodyPr/>
          <a:lstStyle/>
          <a:p>
            <a:pPr algn="l"/>
            <a:r>
              <a:rPr lang="en-IN" b="0" i="0" dirty="0">
                <a:solidFill>
                  <a:srgbClr val="1A1A1A"/>
                </a:solidFill>
                <a:effectLst/>
                <a:latin typeface="Georgia" panose="02040502050405020303" pitchFamily="18" charset="0"/>
              </a:rPr>
              <a:t>Plug-ins first gained popularity in the 1990s as software and microprocessors became more powerful. </a:t>
            </a:r>
          </a:p>
          <a:p>
            <a:pPr algn="l"/>
            <a:r>
              <a:rPr lang="en-IN" b="0" i="0" dirty="0">
                <a:solidFill>
                  <a:srgbClr val="1A1A1A"/>
                </a:solidFill>
                <a:effectLst/>
                <a:latin typeface="Georgia" panose="02040502050405020303" pitchFamily="18" charset="0"/>
              </a:rPr>
              <a:t>One of the first programs to make extensive use of plug-ins was Adobe Photoshop, an image-processing and editing program. </a:t>
            </a:r>
          </a:p>
          <a:p>
            <a:pPr algn="l"/>
            <a:r>
              <a:rPr lang="en-IN" b="0" i="0" dirty="0">
                <a:solidFill>
                  <a:srgbClr val="1A1A1A"/>
                </a:solidFill>
                <a:effectLst/>
                <a:latin typeface="Georgia" panose="02040502050405020303" pitchFamily="18" charset="0"/>
              </a:rPr>
              <a:t>Early plug-ins provided </a:t>
            </a:r>
            <a:r>
              <a:rPr lang="en-IN" b="0" i="0" u="none" strike="noStrike" dirty="0">
                <a:solidFill>
                  <a:srgbClr val="1A1A1A"/>
                </a:solidFill>
                <a:effectLst/>
                <a:latin typeface="Georgia" panose="02040502050405020303" pitchFamily="18" charset="0"/>
              </a:rPr>
              <a:t>enhanced</a:t>
            </a:r>
            <a:r>
              <a:rPr lang="en-IN" b="0" i="0" dirty="0">
                <a:solidFill>
                  <a:srgbClr val="1A1A1A"/>
                </a:solidFill>
                <a:effectLst/>
                <a:latin typeface="Georgia" panose="02040502050405020303" pitchFamily="18" charset="0"/>
              </a:rPr>
              <a:t> functions such as special effects, filters, and other options for manipulating images within Photoshop.</a:t>
            </a:r>
          </a:p>
        </p:txBody>
      </p:sp>
    </p:spTree>
    <p:extLst>
      <p:ext uri="{BB962C8B-B14F-4D97-AF65-F5344CB8AC3E}">
        <p14:creationId xmlns:p14="http://schemas.microsoft.com/office/powerpoint/2010/main" val="3301465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9390E-6F4C-A632-3245-BCA3EFB836F9}"/>
              </a:ext>
            </a:extLst>
          </p:cNvPr>
          <p:cNvSpPr>
            <a:spLocks noGrp="1"/>
          </p:cNvSpPr>
          <p:nvPr>
            <p:ph type="title"/>
          </p:nvPr>
        </p:nvSpPr>
        <p:spPr/>
        <p:txBody>
          <a:bodyPr/>
          <a:lstStyle/>
          <a:p>
            <a:r>
              <a:rPr lang="en-US" dirty="0"/>
              <a:t>Why are plugins used?</a:t>
            </a:r>
          </a:p>
        </p:txBody>
      </p:sp>
      <p:sp>
        <p:nvSpPr>
          <p:cNvPr id="3" name="Content Placeholder 2">
            <a:extLst>
              <a:ext uri="{FF2B5EF4-FFF2-40B4-BE49-F238E27FC236}">
                <a16:creationId xmlns:a16="http://schemas.microsoft.com/office/drawing/2014/main" id="{C034194A-767C-EF3D-930D-A9E44179A318}"/>
              </a:ext>
            </a:extLst>
          </p:cNvPr>
          <p:cNvSpPr>
            <a:spLocks noGrp="1"/>
          </p:cNvSpPr>
          <p:nvPr>
            <p:ph idx="1"/>
          </p:nvPr>
        </p:nvSpPr>
        <p:spPr/>
        <p:txBody>
          <a:bodyPr>
            <a:normAutofit fontScale="92500" lnSpcReduction="10000"/>
          </a:bodyPr>
          <a:lstStyle/>
          <a:p>
            <a:pPr algn="just">
              <a:lnSpc>
                <a:spcPct val="150000"/>
              </a:lnSpc>
            </a:pPr>
            <a:r>
              <a:rPr lang="en-IN" b="0" i="0" dirty="0">
                <a:effectLst/>
                <a:latin typeface="inter-regular"/>
              </a:rPr>
              <a:t>Plugins are software additions that are used to add or extend functionality to your website. </a:t>
            </a:r>
          </a:p>
          <a:p>
            <a:pPr algn="just">
              <a:lnSpc>
                <a:spcPct val="150000"/>
              </a:lnSpc>
            </a:pPr>
            <a:r>
              <a:rPr lang="en-IN" b="0" i="0" dirty="0">
                <a:effectLst/>
                <a:latin typeface="inter-regular"/>
              </a:rPr>
              <a:t>For instance, you have required a plugin to handle everything if you are going to take donations or sell products on our site. </a:t>
            </a:r>
          </a:p>
          <a:p>
            <a:pPr algn="just">
              <a:lnSpc>
                <a:spcPct val="150000"/>
              </a:lnSpc>
            </a:pPr>
            <a:r>
              <a:rPr lang="en-IN" b="0" i="0" dirty="0">
                <a:effectLst/>
                <a:latin typeface="inter-regular"/>
              </a:rPr>
              <a:t>There are also some other plugins that are mainly useful for </a:t>
            </a:r>
            <a:r>
              <a:rPr lang="en-IN" b="0" i="0" u="none" strike="noStrike" dirty="0">
                <a:effectLst/>
                <a:latin typeface="inter-regular"/>
              </a:rPr>
              <a:t>WordPress</a:t>
            </a:r>
            <a:r>
              <a:rPr lang="en-IN" b="0" i="0" dirty="0">
                <a:effectLst/>
                <a:latin typeface="inter-regular"/>
              </a:rPr>
              <a:t> websites, such as a WordPress SEO plugin, a WordPress forms plugin, a WordPress security plugin, a WordPress backup plugin.</a:t>
            </a:r>
          </a:p>
        </p:txBody>
      </p:sp>
    </p:spTree>
    <p:extLst>
      <p:ext uri="{BB962C8B-B14F-4D97-AF65-F5344CB8AC3E}">
        <p14:creationId xmlns:p14="http://schemas.microsoft.com/office/powerpoint/2010/main" val="3821671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5901-8DDC-70D3-286E-80124CB7766B}"/>
              </a:ext>
            </a:extLst>
          </p:cNvPr>
          <p:cNvSpPr>
            <a:spLocks noGrp="1"/>
          </p:cNvSpPr>
          <p:nvPr>
            <p:ph type="title"/>
          </p:nvPr>
        </p:nvSpPr>
        <p:spPr/>
        <p:txBody>
          <a:bodyPr/>
          <a:lstStyle/>
          <a:p>
            <a:r>
              <a:rPr lang="en-US" dirty="0"/>
              <a:t>Types</a:t>
            </a:r>
          </a:p>
        </p:txBody>
      </p:sp>
      <p:sp>
        <p:nvSpPr>
          <p:cNvPr id="3" name="Content Placeholder 2">
            <a:extLst>
              <a:ext uri="{FF2B5EF4-FFF2-40B4-BE49-F238E27FC236}">
                <a16:creationId xmlns:a16="http://schemas.microsoft.com/office/drawing/2014/main" id="{E50DCEFD-B1C0-4A71-3E05-543D1CEC9FB7}"/>
              </a:ext>
            </a:extLst>
          </p:cNvPr>
          <p:cNvSpPr>
            <a:spLocks noGrp="1"/>
          </p:cNvSpPr>
          <p:nvPr>
            <p:ph idx="1"/>
          </p:nvPr>
        </p:nvSpPr>
        <p:spPr/>
        <p:txBody>
          <a:bodyPr/>
          <a:lstStyle/>
          <a:p>
            <a:pPr algn="l">
              <a:lnSpc>
                <a:spcPct val="150000"/>
              </a:lnSpc>
              <a:buFont typeface="Arial" panose="020B0604020202020204" pitchFamily="34" charset="0"/>
              <a:buChar char="•"/>
            </a:pPr>
            <a:r>
              <a:rPr lang="en-IN" b="0" i="0" dirty="0">
                <a:solidFill>
                  <a:srgbClr val="202124"/>
                </a:solidFill>
                <a:effectLst/>
                <a:latin typeface="arial" panose="020B0604020202020204" pitchFamily="34" charset="0"/>
              </a:rPr>
              <a:t>Custom language support.</a:t>
            </a:r>
          </a:p>
          <a:p>
            <a:pPr algn="l">
              <a:lnSpc>
                <a:spcPct val="150000"/>
              </a:lnSpc>
              <a:buFont typeface="Arial" panose="020B0604020202020204" pitchFamily="34" charset="0"/>
              <a:buChar char="•"/>
            </a:pPr>
            <a:r>
              <a:rPr lang="en-IN" b="0" i="0" dirty="0">
                <a:solidFill>
                  <a:srgbClr val="202124"/>
                </a:solidFill>
                <a:effectLst/>
                <a:latin typeface="arial" panose="020B0604020202020204" pitchFamily="34" charset="0"/>
              </a:rPr>
              <a:t>Framework integration.</a:t>
            </a:r>
          </a:p>
          <a:p>
            <a:pPr algn="l">
              <a:lnSpc>
                <a:spcPct val="150000"/>
              </a:lnSpc>
              <a:buFont typeface="Arial" panose="020B0604020202020204" pitchFamily="34" charset="0"/>
              <a:buChar char="•"/>
            </a:pPr>
            <a:r>
              <a:rPr lang="en-IN" b="0" i="0" dirty="0">
                <a:solidFill>
                  <a:srgbClr val="202124"/>
                </a:solidFill>
                <a:effectLst/>
                <a:latin typeface="arial" panose="020B0604020202020204" pitchFamily="34" charset="0"/>
              </a:rPr>
              <a:t>Tool integration.</a:t>
            </a:r>
          </a:p>
          <a:p>
            <a:pPr algn="l">
              <a:lnSpc>
                <a:spcPct val="150000"/>
              </a:lnSpc>
              <a:buFont typeface="Arial" panose="020B0604020202020204" pitchFamily="34" charset="0"/>
              <a:buChar char="•"/>
            </a:pPr>
            <a:r>
              <a:rPr lang="en-IN" b="0" i="0" dirty="0">
                <a:solidFill>
                  <a:srgbClr val="202124"/>
                </a:solidFill>
                <a:effectLst/>
                <a:latin typeface="arial" panose="020B0604020202020204" pitchFamily="34" charset="0"/>
              </a:rPr>
              <a:t>User interface add-ons.</a:t>
            </a:r>
          </a:p>
          <a:p>
            <a:pPr algn="l">
              <a:lnSpc>
                <a:spcPct val="150000"/>
              </a:lnSpc>
              <a:buFont typeface="Arial" panose="020B0604020202020204" pitchFamily="34" charset="0"/>
              <a:buChar char="•"/>
            </a:pPr>
            <a:r>
              <a:rPr lang="en-IN" b="0" i="0" dirty="0">
                <a:solidFill>
                  <a:srgbClr val="202124"/>
                </a:solidFill>
                <a:effectLst/>
                <a:latin typeface="arial" panose="020B0604020202020204" pitchFamily="34" charset="0"/>
              </a:rPr>
              <a:t>Themes</a:t>
            </a:r>
          </a:p>
          <a:p>
            <a:pPr marL="0" indent="0">
              <a:lnSpc>
                <a:spcPct val="150000"/>
              </a:lnSpc>
              <a:buNone/>
            </a:pPr>
            <a:endParaRPr lang="en-US" dirty="0"/>
          </a:p>
        </p:txBody>
      </p:sp>
    </p:spTree>
    <p:extLst>
      <p:ext uri="{BB962C8B-B14F-4D97-AF65-F5344CB8AC3E}">
        <p14:creationId xmlns:p14="http://schemas.microsoft.com/office/powerpoint/2010/main" val="3809640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7250-D877-206E-AC35-4C780F9BCAC7}"/>
              </a:ext>
            </a:extLst>
          </p:cNvPr>
          <p:cNvSpPr>
            <a:spLocks noGrp="1"/>
          </p:cNvSpPr>
          <p:nvPr>
            <p:ph type="title"/>
          </p:nvPr>
        </p:nvSpPr>
        <p:spPr/>
        <p:txBody>
          <a:bodyPr/>
          <a:lstStyle/>
          <a:p>
            <a:r>
              <a:rPr lang="en-US" dirty="0"/>
              <a:t>Plugins</a:t>
            </a:r>
          </a:p>
        </p:txBody>
      </p:sp>
      <p:sp>
        <p:nvSpPr>
          <p:cNvPr id="3" name="Content Placeholder 2">
            <a:extLst>
              <a:ext uri="{FF2B5EF4-FFF2-40B4-BE49-F238E27FC236}">
                <a16:creationId xmlns:a16="http://schemas.microsoft.com/office/drawing/2014/main" id="{5830AD92-AA48-2BD0-927C-45E224EE53C7}"/>
              </a:ext>
            </a:extLst>
          </p:cNvPr>
          <p:cNvSpPr>
            <a:spLocks noGrp="1"/>
          </p:cNvSpPr>
          <p:nvPr>
            <p:ph idx="1"/>
          </p:nvPr>
        </p:nvSpPr>
        <p:spPr/>
        <p:txBody>
          <a:bodyPr/>
          <a:lstStyle/>
          <a:p>
            <a:pPr>
              <a:lnSpc>
                <a:spcPct val="150000"/>
              </a:lnSpc>
            </a:pPr>
            <a:r>
              <a:rPr lang="en-US" dirty="0"/>
              <a:t>Plugins are also known as ‘add-ons’ or extensions</a:t>
            </a:r>
          </a:p>
          <a:p>
            <a:pPr>
              <a:lnSpc>
                <a:spcPct val="150000"/>
              </a:lnSpc>
            </a:pPr>
            <a:r>
              <a:rPr lang="en-IN" b="1" i="0" dirty="0">
                <a:solidFill>
                  <a:srgbClr val="333333"/>
                </a:solidFill>
                <a:effectLst/>
                <a:latin typeface="inter-bold"/>
              </a:rPr>
              <a:t>WordPress Plugins</a:t>
            </a:r>
            <a:endParaRPr lang="en-US" b="1" i="0" dirty="0">
              <a:solidFill>
                <a:srgbClr val="333333"/>
              </a:solidFill>
              <a:effectLst/>
              <a:latin typeface="inter-bold"/>
            </a:endParaRPr>
          </a:p>
          <a:p>
            <a:pPr>
              <a:lnSpc>
                <a:spcPct val="150000"/>
              </a:lnSpc>
            </a:pPr>
            <a:r>
              <a:rPr lang="en-IN" b="1" i="0" dirty="0">
                <a:solidFill>
                  <a:srgbClr val="333333"/>
                </a:solidFill>
                <a:effectLst/>
                <a:latin typeface="inter-bold"/>
              </a:rPr>
              <a:t>Adobe Acrobat Reader</a:t>
            </a:r>
            <a:endParaRPr lang="en-US" b="1" dirty="0">
              <a:solidFill>
                <a:srgbClr val="333333"/>
              </a:solidFill>
              <a:latin typeface="inter-bold"/>
            </a:endParaRPr>
          </a:p>
          <a:p>
            <a:pPr>
              <a:lnSpc>
                <a:spcPct val="150000"/>
              </a:lnSpc>
            </a:pPr>
            <a:r>
              <a:rPr lang="en-IN" b="1" i="0" dirty="0" err="1">
                <a:solidFill>
                  <a:srgbClr val="333333"/>
                </a:solidFill>
                <a:effectLst/>
                <a:latin typeface="inter-bold"/>
              </a:rPr>
              <a:t>Bukkit</a:t>
            </a:r>
            <a:r>
              <a:rPr lang="en-IN" b="1" i="0" dirty="0">
                <a:solidFill>
                  <a:srgbClr val="333333"/>
                </a:solidFill>
                <a:effectLst/>
                <a:latin typeface="inter-bold"/>
              </a:rPr>
              <a:t> Plugins</a:t>
            </a:r>
            <a:endParaRPr lang="en-US" b="1" i="0" dirty="0">
              <a:solidFill>
                <a:srgbClr val="333333"/>
              </a:solidFill>
              <a:effectLst/>
              <a:latin typeface="inter-bold"/>
            </a:endParaRPr>
          </a:p>
          <a:p>
            <a:pPr>
              <a:lnSpc>
                <a:spcPct val="150000"/>
              </a:lnSpc>
            </a:pPr>
            <a:r>
              <a:rPr lang="en-IN" b="1" i="0" dirty="0">
                <a:solidFill>
                  <a:srgbClr val="333333"/>
                </a:solidFill>
                <a:effectLst/>
                <a:latin typeface="inter-bold"/>
              </a:rPr>
              <a:t>HP Print Service</a:t>
            </a:r>
            <a:endParaRPr lang="en-US" dirty="0"/>
          </a:p>
        </p:txBody>
      </p:sp>
    </p:spTree>
    <p:extLst>
      <p:ext uri="{BB962C8B-B14F-4D97-AF65-F5344CB8AC3E}">
        <p14:creationId xmlns:p14="http://schemas.microsoft.com/office/powerpoint/2010/main" val="366763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C123-098A-1C91-C8F4-78AD30665961}"/>
              </a:ext>
            </a:extLst>
          </p:cNvPr>
          <p:cNvSpPr>
            <a:spLocks noGrp="1"/>
          </p:cNvSpPr>
          <p:nvPr>
            <p:ph type="title"/>
          </p:nvPr>
        </p:nvSpPr>
        <p:spPr/>
        <p:txBody>
          <a:bodyPr/>
          <a:lstStyle/>
          <a:p>
            <a:r>
              <a:rPr lang="en-US" dirty="0"/>
              <a:t>Components of FCs</a:t>
            </a:r>
          </a:p>
        </p:txBody>
      </p:sp>
      <p:sp>
        <p:nvSpPr>
          <p:cNvPr id="3" name="Content Placeholder 2">
            <a:extLst>
              <a:ext uri="{FF2B5EF4-FFF2-40B4-BE49-F238E27FC236}">
                <a16:creationId xmlns:a16="http://schemas.microsoft.com/office/drawing/2014/main" id="{B67BC46D-959F-B237-5921-E4D9532D408A}"/>
              </a:ext>
            </a:extLst>
          </p:cNvPr>
          <p:cNvSpPr>
            <a:spLocks noGrp="1"/>
          </p:cNvSpPr>
          <p:nvPr>
            <p:ph idx="1"/>
          </p:nvPr>
        </p:nvSpPr>
        <p:spPr/>
        <p:txBody>
          <a:bodyPr>
            <a:normAutofit/>
          </a:bodyPr>
          <a:lstStyle/>
          <a:p>
            <a:pPr algn="l">
              <a:lnSpc>
                <a:spcPct val="150000"/>
              </a:lnSpc>
            </a:pPr>
            <a:r>
              <a:rPr lang="en-IN" b="0" i="0" dirty="0">
                <a:effectLst/>
                <a:latin typeface="Arial" panose="020B0604020202020204" pitchFamily="34" charset="0"/>
              </a:rPr>
              <a:t>Front controllers is divided into three components:</a:t>
            </a:r>
          </a:p>
          <a:p>
            <a:pPr lvl="1">
              <a:lnSpc>
                <a:spcPct val="150000"/>
              </a:lnSpc>
            </a:pPr>
            <a:r>
              <a:rPr lang="en-IN" b="0" i="0" u="none" strike="noStrike" dirty="0">
                <a:effectLst/>
                <a:latin typeface="Arial" panose="020B0604020202020204" pitchFamily="34" charset="0"/>
              </a:rPr>
              <a:t>XML</a:t>
            </a:r>
            <a:r>
              <a:rPr lang="en-IN" b="0" i="0" dirty="0">
                <a:effectLst/>
                <a:latin typeface="Arial" panose="020B0604020202020204" pitchFamily="34" charset="0"/>
              </a:rPr>
              <a:t> mapping: files that map requests to the class that will handle the request processing.</a:t>
            </a:r>
          </a:p>
          <a:p>
            <a:pPr lvl="1">
              <a:lnSpc>
                <a:spcPct val="150000"/>
              </a:lnSpc>
            </a:pPr>
            <a:r>
              <a:rPr lang="en-IN" b="0" i="0" dirty="0">
                <a:effectLst/>
                <a:latin typeface="Arial" panose="020B0604020202020204" pitchFamily="34" charset="0"/>
              </a:rPr>
              <a:t>Request processor: used for request processing and modifying or retrieving the appropriate model.</a:t>
            </a:r>
          </a:p>
          <a:p>
            <a:pPr lvl="1">
              <a:lnSpc>
                <a:spcPct val="150000"/>
              </a:lnSpc>
            </a:pPr>
            <a:r>
              <a:rPr lang="en-IN" b="0" i="0" dirty="0">
                <a:effectLst/>
                <a:latin typeface="Arial" panose="020B0604020202020204" pitchFamily="34" charset="0"/>
              </a:rPr>
              <a:t>Flow manager: determines what will be shown on the next page.</a:t>
            </a:r>
          </a:p>
          <a:p>
            <a:pPr>
              <a:lnSpc>
                <a:spcPct val="150000"/>
              </a:lnSpc>
            </a:pPr>
            <a:endParaRPr lang="en-US" b="1" dirty="0"/>
          </a:p>
        </p:txBody>
      </p:sp>
    </p:spTree>
    <p:extLst>
      <p:ext uri="{BB962C8B-B14F-4D97-AF65-F5344CB8AC3E}">
        <p14:creationId xmlns:p14="http://schemas.microsoft.com/office/powerpoint/2010/main" val="288666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EDFA-520E-9763-4807-3139F9BED016}"/>
              </a:ext>
            </a:extLst>
          </p:cNvPr>
          <p:cNvSpPr>
            <a:spLocks noGrp="1"/>
          </p:cNvSpPr>
          <p:nvPr>
            <p:ph type="title"/>
          </p:nvPr>
        </p:nvSpPr>
        <p:spPr/>
        <p:txBody>
          <a:bodyPr/>
          <a:lstStyle/>
          <a:p>
            <a:r>
              <a:rPr lang="en-US" dirty="0"/>
              <a:t>Participants</a:t>
            </a:r>
          </a:p>
        </p:txBody>
      </p:sp>
      <p:sp>
        <p:nvSpPr>
          <p:cNvPr id="3" name="Content Placeholder 2">
            <a:extLst>
              <a:ext uri="{FF2B5EF4-FFF2-40B4-BE49-F238E27FC236}">
                <a16:creationId xmlns:a16="http://schemas.microsoft.com/office/drawing/2014/main" id="{318B00D9-C914-810A-1E22-9CCBC628CC02}"/>
              </a:ext>
            </a:extLst>
          </p:cNvPr>
          <p:cNvSpPr>
            <a:spLocks noGrp="1"/>
          </p:cNvSpPr>
          <p:nvPr>
            <p:ph idx="1"/>
          </p:nvPr>
        </p:nvSpPr>
        <p:spPr/>
        <p:txBody>
          <a:bodyPr>
            <a:normAutofit/>
          </a:bodyPr>
          <a:lstStyle/>
          <a:p>
            <a:pPr>
              <a:lnSpc>
                <a:spcPct val="150000"/>
              </a:lnSpc>
            </a:pPr>
            <a:r>
              <a:rPr lang="en-US" sz="4000" dirty="0"/>
              <a:t>Controller</a:t>
            </a:r>
          </a:p>
          <a:p>
            <a:pPr>
              <a:lnSpc>
                <a:spcPct val="150000"/>
              </a:lnSpc>
            </a:pPr>
            <a:r>
              <a:rPr lang="en-US" sz="4000" dirty="0"/>
              <a:t>Dispatcher</a:t>
            </a:r>
          </a:p>
          <a:p>
            <a:pPr>
              <a:lnSpc>
                <a:spcPct val="150000"/>
              </a:lnSpc>
            </a:pPr>
            <a:r>
              <a:rPr lang="en-US" sz="4000" dirty="0"/>
              <a:t>Helper</a:t>
            </a:r>
          </a:p>
          <a:p>
            <a:pPr>
              <a:lnSpc>
                <a:spcPct val="150000"/>
              </a:lnSpc>
            </a:pPr>
            <a:r>
              <a:rPr lang="en-US" sz="4000" dirty="0"/>
              <a:t>View</a:t>
            </a:r>
          </a:p>
        </p:txBody>
      </p:sp>
    </p:spTree>
    <p:extLst>
      <p:ext uri="{BB962C8B-B14F-4D97-AF65-F5344CB8AC3E}">
        <p14:creationId xmlns:p14="http://schemas.microsoft.com/office/powerpoint/2010/main" val="151186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853-7D9B-FF12-ACF3-0546976A5696}"/>
              </a:ext>
            </a:extLst>
          </p:cNvPr>
          <p:cNvSpPr>
            <a:spLocks noGrp="1"/>
          </p:cNvSpPr>
          <p:nvPr>
            <p:ph type="title"/>
          </p:nvPr>
        </p:nvSpPr>
        <p:spPr/>
        <p:txBody>
          <a:bodyPr/>
          <a:lstStyle/>
          <a:p>
            <a:r>
              <a:rPr lang="en-US" dirty="0"/>
              <a:t>Controller</a:t>
            </a:r>
          </a:p>
        </p:txBody>
      </p:sp>
      <p:sp>
        <p:nvSpPr>
          <p:cNvPr id="3" name="Content Placeholder 2">
            <a:extLst>
              <a:ext uri="{FF2B5EF4-FFF2-40B4-BE49-F238E27FC236}">
                <a16:creationId xmlns:a16="http://schemas.microsoft.com/office/drawing/2014/main" id="{EC275523-174B-FA55-5C72-8FBC4EC766B2}"/>
              </a:ext>
            </a:extLst>
          </p:cNvPr>
          <p:cNvSpPr>
            <a:spLocks noGrp="1"/>
          </p:cNvSpPr>
          <p:nvPr>
            <p:ph idx="1"/>
          </p:nvPr>
        </p:nvSpPr>
        <p:spPr/>
        <p:txBody>
          <a:bodyPr/>
          <a:lstStyle/>
          <a:p>
            <a:pPr>
              <a:lnSpc>
                <a:spcPct val="150000"/>
              </a:lnSpc>
            </a:pPr>
            <a:r>
              <a:rPr lang="en-IN" b="0" i="0" dirty="0">
                <a:solidFill>
                  <a:srgbClr val="202122"/>
                </a:solidFill>
                <a:effectLst/>
                <a:latin typeface="Arial" panose="020B0604020202020204" pitchFamily="34" charset="0"/>
              </a:rPr>
              <a:t>The controller is an entrance for users to handle requests in the system. </a:t>
            </a:r>
          </a:p>
          <a:p>
            <a:pPr>
              <a:lnSpc>
                <a:spcPct val="150000"/>
              </a:lnSpc>
            </a:pPr>
            <a:r>
              <a:rPr lang="en-IN" b="0" i="0" dirty="0">
                <a:solidFill>
                  <a:srgbClr val="202122"/>
                </a:solidFill>
                <a:effectLst/>
                <a:latin typeface="Arial" panose="020B0604020202020204" pitchFamily="34" charset="0"/>
              </a:rPr>
              <a:t>It realizes authentication by playing the role of delegating helper or initiating contact retrieval.</a:t>
            </a:r>
            <a:endParaRPr lang="en-US" dirty="0"/>
          </a:p>
        </p:txBody>
      </p:sp>
    </p:spTree>
    <p:extLst>
      <p:ext uri="{BB962C8B-B14F-4D97-AF65-F5344CB8AC3E}">
        <p14:creationId xmlns:p14="http://schemas.microsoft.com/office/powerpoint/2010/main" val="375096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C352-003E-8C05-A0F8-1429FF715742}"/>
              </a:ext>
            </a:extLst>
          </p:cNvPr>
          <p:cNvSpPr>
            <a:spLocks noGrp="1"/>
          </p:cNvSpPr>
          <p:nvPr>
            <p:ph type="title"/>
          </p:nvPr>
        </p:nvSpPr>
        <p:spPr/>
        <p:txBody>
          <a:bodyPr/>
          <a:lstStyle/>
          <a:p>
            <a:r>
              <a:rPr lang="en-US" dirty="0"/>
              <a:t>Dispatcher</a:t>
            </a:r>
          </a:p>
        </p:txBody>
      </p:sp>
      <p:sp>
        <p:nvSpPr>
          <p:cNvPr id="3" name="Content Placeholder 2">
            <a:extLst>
              <a:ext uri="{FF2B5EF4-FFF2-40B4-BE49-F238E27FC236}">
                <a16:creationId xmlns:a16="http://schemas.microsoft.com/office/drawing/2014/main" id="{1A4D9C5D-5A1B-8A41-D072-75B77AF1F6A8}"/>
              </a:ext>
            </a:extLst>
          </p:cNvPr>
          <p:cNvSpPr>
            <a:spLocks noGrp="1"/>
          </p:cNvSpPr>
          <p:nvPr>
            <p:ph idx="1"/>
          </p:nvPr>
        </p:nvSpPr>
        <p:spPr/>
        <p:txBody>
          <a:bodyPr>
            <a:normAutofit fontScale="92500" lnSpcReduction="10000"/>
          </a:bodyPr>
          <a:lstStyle/>
          <a:p>
            <a:pPr algn="just">
              <a:lnSpc>
                <a:spcPct val="150000"/>
              </a:lnSpc>
            </a:pPr>
            <a:r>
              <a:rPr lang="en-IN" b="0" i="0" dirty="0">
                <a:solidFill>
                  <a:srgbClr val="202122"/>
                </a:solidFill>
                <a:effectLst/>
                <a:latin typeface="Arial" panose="020B0604020202020204" pitchFamily="34" charset="0"/>
              </a:rPr>
              <a:t>Dispatchers can be used for navigation and managing the view output. </a:t>
            </a:r>
          </a:p>
          <a:p>
            <a:pPr algn="just">
              <a:lnSpc>
                <a:spcPct val="150000"/>
              </a:lnSpc>
            </a:pPr>
            <a:r>
              <a:rPr lang="en-IN" b="0" i="0" dirty="0">
                <a:solidFill>
                  <a:srgbClr val="202122"/>
                </a:solidFill>
                <a:effectLst/>
                <a:latin typeface="Arial" panose="020B0604020202020204" pitchFamily="34" charset="0"/>
              </a:rPr>
              <a:t>Users will receive the next view that is determined by the dispatcher. </a:t>
            </a:r>
          </a:p>
          <a:p>
            <a:pPr algn="just">
              <a:lnSpc>
                <a:spcPct val="150000"/>
              </a:lnSpc>
            </a:pPr>
            <a:r>
              <a:rPr lang="en-IN" b="0" i="0" dirty="0">
                <a:solidFill>
                  <a:srgbClr val="202122"/>
                </a:solidFill>
                <a:effectLst/>
                <a:latin typeface="Arial" panose="020B0604020202020204" pitchFamily="34" charset="0"/>
              </a:rPr>
              <a:t>Dispatchers are also flexible; they can be encapsulated within the controller directly or separated into another component. </a:t>
            </a:r>
          </a:p>
          <a:p>
            <a:pPr algn="just">
              <a:lnSpc>
                <a:spcPct val="150000"/>
              </a:lnSpc>
            </a:pPr>
            <a:r>
              <a:rPr lang="en-IN" b="0" i="0" dirty="0">
                <a:solidFill>
                  <a:srgbClr val="202122"/>
                </a:solidFill>
                <a:effectLst/>
                <a:latin typeface="Arial" panose="020B0604020202020204" pitchFamily="34" charset="0"/>
              </a:rPr>
              <a:t>The dispatcher provides a static view along with the dynamic mechanism</a:t>
            </a:r>
            <a:endParaRPr lang="en-US" dirty="0"/>
          </a:p>
        </p:txBody>
      </p:sp>
    </p:spTree>
    <p:extLst>
      <p:ext uri="{BB962C8B-B14F-4D97-AF65-F5344CB8AC3E}">
        <p14:creationId xmlns:p14="http://schemas.microsoft.com/office/powerpoint/2010/main" val="3610314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2658</Words>
  <Application>Microsoft Macintosh PowerPoint</Application>
  <PresentationFormat>Widescreen</PresentationFormat>
  <Paragraphs>232</Paragraphs>
  <Slides>54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Arial</vt:lpstr>
      <vt:lpstr>Calibri</vt:lpstr>
      <vt:lpstr>Calibri Light</vt:lpstr>
      <vt:lpstr>Georgia</vt:lpstr>
      <vt:lpstr>IBM Plex Serif</vt:lpstr>
      <vt:lpstr>Inter</vt:lpstr>
      <vt:lpstr>inter-bold</vt:lpstr>
      <vt:lpstr>inter-regular</vt:lpstr>
      <vt:lpstr>Lato</vt:lpstr>
      <vt:lpstr>Office Theme</vt:lpstr>
      <vt:lpstr>Front Controller Pattern</vt:lpstr>
      <vt:lpstr>Front Controller</vt:lpstr>
      <vt:lpstr>Front Controller</vt:lpstr>
      <vt:lpstr>Alternate for front controller</vt:lpstr>
      <vt:lpstr>Application frameworks that  implement the front controller pattern</vt:lpstr>
      <vt:lpstr>Components of FCs</vt:lpstr>
      <vt:lpstr>Participants</vt:lpstr>
      <vt:lpstr>Controller</vt:lpstr>
      <vt:lpstr>Dispatcher</vt:lpstr>
      <vt:lpstr>Helper</vt:lpstr>
      <vt:lpstr>View</vt:lpstr>
      <vt:lpstr>Java Implementation - FC</vt:lpstr>
      <vt:lpstr>Benefits of FC</vt:lpstr>
      <vt:lpstr>Drawback of FC</vt:lpstr>
      <vt:lpstr>Relationship with MVC (Model-View-Controller)</vt:lpstr>
      <vt:lpstr>PowerPoint Presentation</vt:lpstr>
      <vt:lpstr>CONTENT MODELING</vt:lpstr>
      <vt:lpstr>What is content model?</vt:lpstr>
      <vt:lpstr>How to create a content model?</vt:lpstr>
      <vt:lpstr>Content Model</vt:lpstr>
      <vt:lpstr>PowerPoint Presentation</vt:lpstr>
      <vt:lpstr>PowerPoint Presentation</vt:lpstr>
      <vt:lpstr>How content is modeled?</vt:lpstr>
      <vt:lpstr>How content is modeled?</vt:lpstr>
      <vt:lpstr>3 Steps to Creating Your Own Content Model</vt:lpstr>
      <vt:lpstr>Create a Content Map</vt:lpstr>
      <vt:lpstr>PowerPoint Presentation</vt:lpstr>
      <vt:lpstr>PowerPoint Presentation</vt:lpstr>
      <vt:lpstr>Take Stock of What You Have (Or Need)</vt:lpstr>
      <vt:lpstr>Determine Your Content Types and Components</vt:lpstr>
      <vt:lpstr>PowerPoint Presentation</vt:lpstr>
      <vt:lpstr>Determine Your Content Types and Components</vt:lpstr>
      <vt:lpstr>Define Relationships to Bring the Whole Thing Together</vt:lpstr>
      <vt:lpstr>PowerPoint Presentation</vt:lpstr>
      <vt:lpstr>CONTENT AGGREGATION</vt:lpstr>
      <vt:lpstr>What is content aggregation?</vt:lpstr>
      <vt:lpstr>PowerPoint Presentation</vt:lpstr>
      <vt:lpstr>What is content aggregation?</vt:lpstr>
      <vt:lpstr>Why use a content aggregator?</vt:lpstr>
      <vt:lpstr>Types of content aggregators</vt:lpstr>
      <vt:lpstr>Types of content aggregators</vt:lpstr>
      <vt:lpstr>PowerPoint Presentation</vt:lpstr>
      <vt:lpstr>Examples of content aggregators</vt:lpstr>
      <vt:lpstr>How to start with content aggregation?</vt:lpstr>
      <vt:lpstr>Best Practices</vt:lpstr>
      <vt:lpstr>Best Practices</vt:lpstr>
      <vt:lpstr>Benefits</vt:lpstr>
      <vt:lpstr>Tools</vt:lpstr>
      <vt:lpstr>PLUG-IN</vt:lpstr>
      <vt:lpstr>What are Plug-ins?</vt:lpstr>
      <vt:lpstr>History of Plugins</vt:lpstr>
      <vt:lpstr>Why are plugins used?</vt:lpstr>
      <vt:lpstr>Types</vt:lpstr>
      <vt:lpstr>Plugins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Controller Pattern</dc:title>
  <dc:creator>deepika roselind</dc:creator>
  <cp:lastModifiedBy>deepika roselind</cp:lastModifiedBy>
  <cp:revision>1</cp:revision>
  <dcterms:created xsi:type="dcterms:W3CDTF">2023-01-25T18:29:35Z</dcterms:created>
  <dcterms:modified xsi:type="dcterms:W3CDTF">2023-01-25T19:34:53Z</dcterms:modified>
</cp:coreProperties>
</file>